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328" r:id="rId3"/>
    <p:sldId id="327" r:id="rId4"/>
    <p:sldId id="326" r:id="rId5"/>
    <p:sldId id="331" r:id="rId6"/>
    <p:sldId id="258" r:id="rId7"/>
    <p:sldId id="259" r:id="rId8"/>
    <p:sldId id="260" r:id="rId9"/>
    <p:sldId id="261" r:id="rId10"/>
    <p:sldId id="301" r:id="rId11"/>
    <p:sldId id="302" r:id="rId12"/>
    <p:sldId id="303" r:id="rId13"/>
    <p:sldId id="299" r:id="rId14"/>
    <p:sldId id="300" r:id="rId15"/>
    <p:sldId id="264" r:id="rId16"/>
    <p:sldId id="307" r:id="rId17"/>
    <p:sldId id="265" r:id="rId18"/>
    <p:sldId id="266" r:id="rId19"/>
    <p:sldId id="267" r:id="rId20"/>
    <p:sldId id="269" r:id="rId21"/>
    <p:sldId id="305" r:id="rId22"/>
    <p:sldId id="270" r:id="rId23"/>
    <p:sldId id="271" r:id="rId24"/>
    <p:sldId id="306" r:id="rId25"/>
    <p:sldId id="274" r:id="rId26"/>
    <p:sldId id="275" r:id="rId27"/>
    <p:sldId id="323" r:id="rId28"/>
    <p:sldId id="325" r:id="rId29"/>
    <p:sldId id="280" r:id="rId30"/>
    <p:sldId id="308" r:id="rId31"/>
    <p:sldId id="281" r:id="rId32"/>
    <p:sldId id="284" r:id="rId33"/>
    <p:sldId id="283" r:id="rId34"/>
    <p:sldId id="309" r:id="rId35"/>
    <p:sldId id="310" r:id="rId36"/>
    <p:sldId id="311" r:id="rId37"/>
    <p:sldId id="285" r:id="rId38"/>
    <p:sldId id="313" r:id="rId39"/>
    <p:sldId id="312" r:id="rId40"/>
    <p:sldId id="286" r:id="rId41"/>
    <p:sldId id="287" r:id="rId42"/>
    <p:sldId id="318" r:id="rId43"/>
    <p:sldId id="320" r:id="rId44"/>
    <p:sldId id="289" r:id="rId45"/>
    <p:sldId id="316" r:id="rId46"/>
    <p:sldId id="314" r:id="rId47"/>
    <p:sldId id="321" r:id="rId48"/>
    <p:sldId id="322" r:id="rId49"/>
    <p:sldId id="291" r:id="rId50"/>
    <p:sldId id="293" r:id="rId51"/>
    <p:sldId id="329" r:id="rId52"/>
    <p:sldId id="330" r:id="rId53"/>
    <p:sldId id="332" r:id="rId54"/>
    <p:sldId id="333" r:id="rId55"/>
    <p:sldId id="336" r:id="rId56"/>
    <p:sldId id="334" r:id="rId57"/>
    <p:sldId id="335" r:id="rId58"/>
    <p:sldId id="340" r:id="rId59"/>
    <p:sldId id="339" r:id="rId60"/>
    <p:sldId id="337" r:id="rId61"/>
    <p:sldId id="338" r:id="rId62"/>
    <p:sldId id="342" r:id="rId63"/>
    <p:sldId id="341" r:id="rId64"/>
    <p:sldId id="917" r:id="rId65"/>
    <p:sldId id="919" r:id="rId66"/>
    <p:sldId id="930" r:id="rId67"/>
    <p:sldId id="931" r:id="rId68"/>
    <p:sldId id="932" r:id="rId69"/>
    <p:sldId id="933" r:id="rId70"/>
    <p:sldId id="934" r:id="rId71"/>
    <p:sldId id="935" r:id="rId72"/>
    <p:sldId id="343" r:id="rId73"/>
    <p:sldId id="344" r:id="rId74"/>
    <p:sldId id="345" r:id="rId75"/>
    <p:sldId id="346" r:id="rId76"/>
    <p:sldId id="350" r:id="rId77"/>
    <p:sldId id="351" r:id="rId78"/>
    <p:sldId id="347" r:id="rId79"/>
    <p:sldId id="349" r:id="rId80"/>
    <p:sldId id="364" r:id="rId81"/>
    <p:sldId id="371" r:id="rId82"/>
    <p:sldId id="372" r:id="rId83"/>
    <p:sldId id="378" r:id="rId84"/>
    <p:sldId id="370" r:id="rId85"/>
    <p:sldId id="379" r:id="rId86"/>
    <p:sldId id="380" r:id="rId87"/>
    <p:sldId id="381" r:id="rId88"/>
    <p:sldId id="382" r:id="rId89"/>
    <p:sldId id="359" r:id="rId90"/>
    <p:sldId id="360" r:id="rId91"/>
    <p:sldId id="361" r:id="rId92"/>
    <p:sldId id="362" r:id="rId93"/>
    <p:sldId id="385" r:id="rId94"/>
    <p:sldId id="384" r:id="rId95"/>
    <p:sldId id="363" r:id="rId96"/>
    <p:sldId id="386" r:id="rId97"/>
    <p:sldId id="388" r:id="rId98"/>
    <p:sldId id="389" r:id="rId99"/>
    <p:sldId id="263" r:id="rId100"/>
    <p:sldId id="391" r:id="rId101"/>
    <p:sldId id="392" r:id="rId102"/>
    <p:sldId id="348" r:id="rId103"/>
    <p:sldId id="353" r:id="rId104"/>
    <p:sldId id="394" r:id="rId105"/>
    <p:sldId id="354" r:id="rId106"/>
    <p:sldId id="355" r:id="rId107"/>
    <p:sldId id="356" r:id="rId108"/>
    <p:sldId id="357" r:id="rId109"/>
    <p:sldId id="358" r:id="rId110"/>
    <p:sldId id="387" r:id="rId111"/>
    <p:sldId id="352" r:id="rId112"/>
    <p:sldId id="396" r:id="rId113"/>
    <p:sldId id="401" r:id="rId114"/>
    <p:sldId id="399" r:id="rId115"/>
    <p:sldId id="400" r:id="rId116"/>
    <p:sldId id="397" r:id="rId117"/>
    <p:sldId id="324" r:id="rId118"/>
    <p:sldId id="398"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92978"/>
  </p:normalViewPr>
  <p:slideViewPr>
    <p:cSldViewPr snapToGrid="0" snapToObjects="1">
      <p:cViewPr varScale="1">
        <p:scale>
          <a:sx n="124" d="100"/>
          <a:sy n="124" d="100"/>
        </p:scale>
        <p:origin x="200" y="62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531FC-4748-8D4A-90C4-9394692707CA}"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C7B049-0BAD-ED41-9423-61E4262B8920}" type="slidenum">
              <a:rPr lang="en-US" smtClean="0"/>
              <a:t>‹#›</a:t>
            </a:fld>
            <a:endParaRPr lang="en-US"/>
          </a:p>
        </p:txBody>
      </p:sp>
    </p:spTree>
    <p:extLst>
      <p:ext uri="{BB962C8B-B14F-4D97-AF65-F5344CB8AC3E}">
        <p14:creationId xmlns:p14="http://schemas.microsoft.com/office/powerpoint/2010/main" val="832515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Tightly couple </a:t>
            </a:r>
            <a:r>
              <a:rPr lang="en-US" sz="1200" kern="1200" dirty="0" err="1">
                <a:solidFill>
                  <a:schemeClr val="tx1"/>
                </a:solidFill>
                <a:effectLst/>
                <a:latin typeface="+mn-lt"/>
                <a:ea typeface="+mn-ea"/>
                <a:cs typeface="+mn-cs"/>
              </a:rPr>
              <a:t>a“pool</a:t>
            </a:r>
            <a:r>
              <a:rPr lang="en-US" sz="1200" kern="1200" dirty="0">
                <a:solidFill>
                  <a:schemeClr val="tx1"/>
                </a:solidFill>
                <a:effectLst/>
                <a:latin typeface="+mn-lt"/>
                <a:ea typeface="+mn-ea"/>
                <a:cs typeface="+mn-cs"/>
              </a:rPr>
              <a:t> of resources”(CPU, </a:t>
            </a:r>
            <a:r>
              <a:rPr lang="en-US" sz="1200" kern="1200" dirty="0" err="1">
                <a:solidFill>
                  <a:schemeClr val="tx1"/>
                </a:solidFill>
                <a:effectLst/>
                <a:latin typeface="+mn-lt"/>
                <a:ea typeface="+mn-ea"/>
                <a:cs typeface="+mn-cs"/>
              </a:rPr>
              <a:t>memory,disk</a:t>
            </a:r>
            <a:r>
              <a:rPr lang="en-US" sz="1200" kern="1200" dirty="0">
                <a:solidFill>
                  <a:schemeClr val="tx1"/>
                </a:solidFill>
                <a:effectLst/>
                <a:latin typeface="+mn-lt"/>
                <a:ea typeface="+mn-ea"/>
                <a:cs typeface="+mn-cs"/>
              </a:rPr>
              <a: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Interconnects </a:t>
            </a:r>
            <a:r>
              <a:rPr lang="en-US" sz="1200" kern="1200" dirty="0" err="1">
                <a:solidFill>
                  <a:schemeClr val="tx1"/>
                </a:solidFill>
                <a:effectLst/>
                <a:latin typeface="+mn-lt"/>
                <a:ea typeface="+mn-ea"/>
                <a:cs typeface="+mn-cs"/>
              </a:rPr>
              <a:t>a“pool</a:t>
            </a:r>
            <a:r>
              <a:rPr lang="en-US" sz="1200" kern="1200" dirty="0">
                <a:solidFill>
                  <a:schemeClr val="tx1"/>
                </a:solidFill>
                <a:effectLst/>
                <a:latin typeface="+mn-lt"/>
                <a:ea typeface="+mn-ea"/>
                <a:cs typeface="+mn-cs"/>
              </a:rPr>
              <a:t> of servers”</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Interconnects </a:t>
            </a:r>
            <a:r>
              <a:rPr lang="en-US" sz="1200" kern="1200" dirty="0" err="1">
                <a:solidFill>
                  <a:schemeClr val="tx1"/>
                </a:solidFill>
                <a:effectLst/>
                <a:latin typeface="+mn-lt"/>
                <a:ea typeface="+mn-ea"/>
                <a:cs typeface="+mn-cs"/>
              </a:rPr>
              <a:t>a“pool</a:t>
            </a:r>
            <a:r>
              <a:rPr lang="en-US" sz="1200" kern="1200" dirty="0">
                <a:solidFill>
                  <a:schemeClr val="tx1"/>
                </a:solidFill>
                <a:effectLst/>
                <a:latin typeface="+mn-lt"/>
                <a:ea typeface="+mn-ea"/>
                <a:cs typeface="+mn-cs"/>
              </a:rPr>
              <a:t> of resources”</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13</a:t>
            </a:fld>
            <a:endParaRPr lang="en-US"/>
          </a:p>
        </p:txBody>
      </p:sp>
    </p:spTree>
    <p:extLst>
      <p:ext uri="{BB962C8B-B14F-4D97-AF65-F5344CB8AC3E}">
        <p14:creationId xmlns:p14="http://schemas.microsoft.com/office/powerpoint/2010/main" val="1719701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programming flexibility</a:t>
            </a:r>
          </a:p>
          <a:p>
            <a:pPr lvl="1"/>
            <a:r>
              <a:rPr lang="en-US" dirty="0"/>
              <a:t>In particular, inefficient for multi-pass algorithms</a:t>
            </a:r>
          </a:p>
          <a:p>
            <a:endParaRPr lang="en-US" dirty="0"/>
          </a:p>
          <a:p>
            <a:r>
              <a:rPr lang="en-US" dirty="0"/>
              <a:t>No efficient primitives for data sharing</a:t>
            </a:r>
          </a:p>
          <a:p>
            <a:pPr lvl="1"/>
            <a:r>
              <a:rPr lang="en-US" dirty="0"/>
              <a:t>State between MapReduce passes goes through distributed </a:t>
            </a:r>
            <a:br>
              <a:rPr lang="en-US" dirty="0"/>
            </a:br>
            <a:r>
              <a:rPr lang="en-US" dirty="0"/>
              <a:t>file systems</a:t>
            </a: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36</a:t>
            </a:fld>
            <a:endParaRPr lang="en-US"/>
          </a:p>
        </p:txBody>
      </p:sp>
    </p:spTree>
    <p:extLst>
      <p:ext uri="{BB962C8B-B14F-4D97-AF65-F5344CB8AC3E}">
        <p14:creationId xmlns:p14="http://schemas.microsoft.com/office/powerpoint/2010/main" val="383819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RDD: a collection of datasets</a:t>
            </a:r>
          </a:p>
          <a:p>
            <a:r>
              <a:rPr lang="en-US" sz="1200" b="1" i="0" kern="1200" dirty="0">
                <a:solidFill>
                  <a:schemeClr val="tx1"/>
                </a:solidFill>
                <a:effectLst/>
                <a:latin typeface="+mn-lt"/>
                <a:ea typeface="+mn-ea"/>
                <a:cs typeface="+mn-cs"/>
              </a:rPr>
              <a:t>Interactive Data Analysis</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37</a:t>
            </a:fld>
            <a:endParaRPr lang="en-US"/>
          </a:p>
        </p:txBody>
      </p:sp>
    </p:spTree>
    <p:extLst>
      <p:ext uri="{BB962C8B-B14F-4D97-AF65-F5344CB8AC3E}">
        <p14:creationId xmlns:p14="http://schemas.microsoft.com/office/powerpoint/2010/main" val="106735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in-memory workloads store shuffle data on disk. </a:t>
            </a:r>
          </a:p>
          <a:p>
            <a:endParaRPr lang="en-US" baseline="0" dirty="0"/>
          </a:p>
          <a:p>
            <a:r>
              <a:rPr lang="en-US" baseline="0" dirty="0"/>
              <a:t>Respectable improvement, but is lower than we expected for workloads that read input data and store output data on-disk. Let’s make more sense of this number, first by considering the hardware setup, and then by examining alternate metrics to put this number in the context of how tasks spend their time.</a:t>
            </a:r>
          </a:p>
          <a:p>
            <a:endParaRPr lang="en-US" dirty="0"/>
          </a:p>
          <a:p>
            <a:r>
              <a:rPr lang="en-US" dirty="0"/>
              <a:t>Includes disk reading input data, reading/writing</a:t>
            </a:r>
            <a:r>
              <a:rPr lang="en-US" baseline="0" dirty="0"/>
              <a:t> intermediate (shuffle) data from disk, writing output data</a:t>
            </a:r>
            <a:endParaRPr lang="en-US" dirty="0"/>
          </a:p>
          <a:p>
            <a:r>
              <a:rPr lang="en-US" dirty="0"/>
              <a:t>Highest</a:t>
            </a:r>
            <a:r>
              <a:rPr lang="en-US" baseline="0" dirty="0"/>
              <a:t> median: 23%!</a:t>
            </a:r>
          </a:p>
          <a:p>
            <a:r>
              <a:rPr lang="en-US" baseline="0" dirty="0"/>
              <a:t>Includes all disk and network (impossible to separate these)</a:t>
            </a:r>
          </a:p>
          <a:p>
            <a:endParaRPr lang="en-US" baseline="0" dirty="0"/>
          </a:p>
          <a:p>
            <a:r>
              <a:rPr lang="en-US" baseline="0" dirty="0"/>
              <a:t>Caps improvement from flash etc.</a:t>
            </a:r>
          </a:p>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39</a:t>
            </a:fld>
            <a:endParaRPr lang="en-US"/>
          </a:p>
        </p:txBody>
      </p:sp>
    </p:spTree>
    <p:extLst>
      <p:ext uri="{BB962C8B-B14F-4D97-AF65-F5344CB8AC3E}">
        <p14:creationId xmlns:p14="http://schemas.microsoft.com/office/powerpoint/2010/main" val="2764515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01A17E34-180E-CA48-97B7-8C849E7DE90D}" type="slidenum">
              <a:rPr kumimoji="1" lang="ja-JP" altLang="en-US" smtClean="0"/>
              <a:t>42</a:t>
            </a:fld>
            <a:endParaRPr kumimoji="1" lang="ja-JP" altLang="en-US"/>
          </a:p>
        </p:txBody>
      </p:sp>
    </p:spTree>
    <p:extLst>
      <p:ext uri="{BB962C8B-B14F-4D97-AF65-F5344CB8AC3E}">
        <p14:creationId xmlns:p14="http://schemas.microsoft.com/office/powerpoint/2010/main" val="425813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volta</a:t>
            </a:r>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44</a:t>
            </a:fld>
            <a:endParaRPr lang="en-US"/>
          </a:p>
        </p:txBody>
      </p:sp>
    </p:spTree>
    <p:extLst>
      <p:ext uri="{BB962C8B-B14F-4D97-AF65-F5344CB8AC3E}">
        <p14:creationId xmlns:p14="http://schemas.microsoft.com/office/powerpoint/2010/main" val="64357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18 core i9 ($2000) – 1TFlops</a:t>
            </a:r>
          </a:p>
        </p:txBody>
      </p:sp>
      <p:sp>
        <p:nvSpPr>
          <p:cNvPr id="4" name="Slide Number Placeholder 3"/>
          <p:cNvSpPr>
            <a:spLocks noGrp="1"/>
          </p:cNvSpPr>
          <p:nvPr>
            <p:ph type="sldNum" sz="quarter" idx="10"/>
          </p:nvPr>
        </p:nvSpPr>
        <p:spPr/>
        <p:txBody>
          <a:bodyPr/>
          <a:lstStyle/>
          <a:p>
            <a:fld id="{39C7B049-0BAD-ED41-9423-61E4262B8920}" type="slidenum">
              <a:rPr lang="en-US" smtClean="0"/>
              <a:t>45</a:t>
            </a:fld>
            <a:endParaRPr lang="en-US"/>
          </a:p>
        </p:txBody>
      </p:sp>
    </p:spTree>
    <p:extLst>
      <p:ext uri="{BB962C8B-B14F-4D97-AF65-F5344CB8AC3E}">
        <p14:creationId xmlns:p14="http://schemas.microsoft.com/office/powerpoint/2010/main" val="67790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49</a:t>
            </a:fld>
            <a:endParaRPr lang="en-US"/>
          </a:p>
        </p:txBody>
      </p:sp>
    </p:spTree>
    <p:extLst>
      <p:ext uri="{BB962C8B-B14F-4D97-AF65-F5344CB8AC3E}">
        <p14:creationId xmlns:p14="http://schemas.microsoft.com/office/powerpoint/2010/main" val="3113993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56</a:t>
            </a:fld>
            <a:endParaRPr lang="en-US"/>
          </a:p>
        </p:txBody>
      </p:sp>
    </p:spTree>
    <p:extLst>
      <p:ext uri="{BB962C8B-B14F-4D97-AF65-F5344CB8AC3E}">
        <p14:creationId xmlns:p14="http://schemas.microsoft.com/office/powerpoint/2010/main" val="1355617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58</a:t>
            </a:fld>
            <a:endParaRPr lang="en-US"/>
          </a:p>
        </p:txBody>
      </p:sp>
    </p:spTree>
    <p:extLst>
      <p:ext uri="{BB962C8B-B14F-4D97-AF65-F5344CB8AC3E}">
        <p14:creationId xmlns:p14="http://schemas.microsoft.com/office/powerpoint/2010/main" val="1906662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Predicting behavior</a:t>
            </a:r>
          </a:p>
        </p:txBody>
      </p:sp>
      <p:sp>
        <p:nvSpPr>
          <p:cNvPr id="4" name="Slide Number Placeholder 3"/>
          <p:cNvSpPr>
            <a:spLocks noGrp="1"/>
          </p:cNvSpPr>
          <p:nvPr>
            <p:ph type="sldNum" sz="quarter" idx="10"/>
          </p:nvPr>
        </p:nvSpPr>
        <p:spPr/>
        <p:txBody>
          <a:bodyPr/>
          <a:lstStyle/>
          <a:p>
            <a:fld id="{87036210-C6E4-4A87-BC8D-21266703FC7F}" type="slidenum">
              <a:rPr lang="en-US" smtClean="0"/>
              <a:pPr/>
              <a:t>64</a:t>
            </a:fld>
            <a:endParaRPr lang="en-US" dirty="0"/>
          </a:p>
        </p:txBody>
      </p:sp>
    </p:spTree>
    <p:extLst>
      <p:ext uri="{BB962C8B-B14F-4D97-AF65-F5344CB8AC3E}">
        <p14:creationId xmlns:p14="http://schemas.microsoft.com/office/powerpoint/2010/main" val="217537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systems raise the level of abstraction</a:t>
            </a:r>
          </a:p>
          <a:p>
            <a:r>
              <a:rPr lang="en-US" dirty="0"/>
              <a:t>Hide many complexities and make it easier to build applications</a:t>
            </a:r>
          </a:p>
        </p:txBody>
      </p:sp>
      <p:sp>
        <p:nvSpPr>
          <p:cNvPr id="4" name="Slide Number Placeholder 3"/>
          <p:cNvSpPr>
            <a:spLocks noGrp="1"/>
          </p:cNvSpPr>
          <p:nvPr>
            <p:ph type="sldNum" sz="quarter" idx="10"/>
          </p:nvPr>
        </p:nvSpPr>
        <p:spPr/>
        <p:txBody>
          <a:bodyPr/>
          <a:lstStyle/>
          <a:p>
            <a:fld id="{39C7B049-0BAD-ED41-9423-61E4262B8920}" type="slidenum">
              <a:rPr lang="en-US" smtClean="0"/>
              <a:t>15</a:t>
            </a:fld>
            <a:endParaRPr lang="en-US"/>
          </a:p>
        </p:txBody>
      </p:sp>
    </p:spTree>
    <p:extLst>
      <p:ext uri="{BB962C8B-B14F-4D97-AF65-F5344CB8AC3E}">
        <p14:creationId xmlns:p14="http://schemas.microsoft.com/office/powerpoint/2010/main" val="794303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r>
              <a:rPr lang="en-US" baseline="0" dirty="0"/>
              <a:t> of a given advertisement to a particular user, and the collection of bids by different advertisers who want to reach that visitor. </a:t>
            </a:r>
            <a:endParaRPr lang="en-US" dirty="0"/>
          </a:p>
        </p:txBody>
      </p:sp>
      <p:sp>
        <p:nvSpPr>
          <p:cNvPr id="4" name="Slide Number Placeholder 3"/>
          <p:cNvSpPr>
            <a:spLocks noGrp="1"/>
          </p:cNvSpPr>
          <p:nvPr>
            <p:ph type="sldNum" sz="quarter" idx="10"/>
          </p:nvPr>
        </p:nvSpPr>
        <p:spPr/>
        <p:txBody>
          <a:bodyPr/>
          <a:lstStyle/>
          <a:p>
            <a:fld id="{87036210-C6E4-4A87-BC8D-21266703FC7F}" type="slidenum">
              <a:rPr lang="en-US" smtClean="0"/>
              <a:pPr/>
              <a:t>69</a:t>
            </a:fld>
            <a:endParaRPr lang="en-US" dirty="0"/>
          </a:p>
        </p:txBody>
      </p:sp>
    </p:spTree>
    <p:extLst>
      <p:ext uri="{BB962C8B-B14F-4D97-AF65-F5344CB8AC3E}">
        <p14:creationId xmlns:p14="http://schemas.microsoft.com/office/powerpoint/2010/main" val="427670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Power company</a:t>
            </a:r>
            <a:r>
              <a:rPr lang="en-US" baseline="0" dirty="0"/>
              <a:t> watches the performance of individual generators, looking for fluctuations that might suggest trouble. Sensor-data. Data center monitoring.</a:t>
            </a:r>
          </a:p>
          <a:p>
            <a:r>
              <a:rPr lang="en-US" baseline="0" dirty="0"/>
              <a:t>9. search: for the retailers revenue depends heavily on delivering search results that appeal to the user. The result depend on the content and on who the user is and what  </a:t>
            </a:r>
            <a:endParaRPr lang="en-US" dirty="0"/>
          </a:p>
        </p:txBody>
      </p:sp>
      <p:sp>
        <p:nvSpPr>
          <p:cNvPr id="4" name="Slide Number Placeholder 3"/>
          <p:cNvSpPr>
            <a:spLocks noGrp="1"/>
          </p:cNvSpPr>
          <p:nvPr>
            <p:ph type="sldNum" sz="quarter" idx="10"/>
          </p:nvPr>
        </p:nvSpPr>
        <p:spPr/>
        <p:txBody>
          <a:bodyPr/>
          <a:lstStyle/>
          <a:p>
            <a:fld id="{87036210-C6E4-4A87-BC8D-21266703FC7F}" type="slidenum">
              <a:rPr lang="en-US" smtClean="0"/>
              <a:pPr/>
              <a:t>71</a:t>
            </a:fld>
            <a:endParaRPr lang="en-US" dirty="0"/>
          </a:p>
        </p:txBody>
      </p:sp>
    </p:spTree>
    <p:extLst>
      <p:ext uri="{BB962C8B-B14F-4D97-AF65-F5344CB8AC3E}">
        <p14:creationId xmlns:p14="http://schemas.microsoft.com/office/powerpoint/2010/main" val="88494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73</a:t>
            </a:fld>
            <a:endParaRPr lang="en-US"/>
          </a:p>
        </p:txBody>
      </p:sp>
    </p:spTree>
    <p:extLst>
      <p:ext uri="{BB962C8B-B14F-4D97-AF65-F5344CB8AC3E}">
        <p14:creationId xmlns:p14="http://schemas.microsoft.com/office/powerpoint/2010/main" val="410739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75</a:t>
            </a:fld>
            <a:endParaRPr lang="en-US"/>
          </a:p>
        </p:txBody>
      </p:sp>
    </p:spTree>
    <p:extLst>
      <p:ext uri="{BB962C8B-B14F-4D97-AF65-F5344CB8AC3E}">
        <p14:creationId xmlns:p14="http://schemas.microsoft.com/office/powerpoint/2010/main" val="2441708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ja-JP" sz="1200" b="1" i="0" u="none" strike="noStrike" kern="1200" dirty="0">
                <a:solidFill>
                  <a:schemeClr val="tx1"/>
                </a:solidFill>
                <a:effectLst/>
                <a:latin typeface="+mn-lt"/>
                <a:ea typeface="+mn-ea"/>
                <a:cs typeface="+mn-cs"/>
              </a:rPr>
              <a:t>Application environment</a:t>
            </a:r>
            <a:br>
              <a:rPr lang="en-US" altLang="ja-JP" sz="1200" b="0" i="0" u="none" strike="noStrike" kern="1200" dirty="0">
                <a:solidFill>
                  <a:schemeClr val="tx1"/>
                </a:solidFill>
                <a:effectLst/>
                <a:latin typeface="+mn-lt"/>
                <a:ea typeface="+mn-ea"/>
                <a:cs typeface="+mn-cs"/>
              </a:rPr>
            </a:br>
            <a:r>
              <a:rPr lang="en-US" altLang="ja-JP" sz="1200" b="0" i="0" u="none" strike="noStrike" kern="1200" dirty="0">
                <a:solidFill>
                  <a:schemeClr val="tx1"/>
                </a:solidFill>
                <a:effectLst/>
                <a:latin typeface="+mn-lt"/>
                <a:ea typeface="+mn-ea"/>
                <a:cs typeface="+mn-cs"/>
              </a:rPr>
              <a:t>- Originally, </a:t>
            </a:r>
            <a:r>
              <a:rPr lang="en-US" altLang="ja-JP" sz="1200" b="0" i="0" u="none" strike="noStrike" kern="1200" dirty="0" err="1">
                <a:solidFill>
                  <a:schemeClr val="tx1"/>
                </a:solidFill>
                <a:effectLst/>
                <a:latin typeface="+mn-lt"/>
                <a:ea typeface="+mn-ea"/>
                <a:cs typeface="+mn-cs"/>
              </a:rPr>
              <a:t>cgroup</a:t>
            </a:r>
            <a:r>
              <a:rPr lang="en-US" altLang="ja-JP" sz="1200" b="0" i="0" u="none" strike="noStrike" kern="1200" dirty="0">
                <a:solidFill>
                  <a:schemeClr val="tx1"/>
                </a:solidFill>
                <a:effectLst/>
                <a:latin typeface="+mn-lt"/>
                <a:ea typeface="+mn-ea"/>
                <a:cs typeface="+mn-cs"/>
              </a:rPr>
              <a:t>, </a:t>
            </a:r>
            <a:r>
              <a:rPr lang="en-US" altLang="ja-JP" sz="1200" b="0" i="0" u="none" strike="noStrike" kern="1200" dirty="0" err="1">
                <a:solidFill>
                  <a:schemeClr val="tx1"/>
                </a:solidFill>
                <a:effectLst/>
                <a:latin typeface="+mn-lt"/>
                <a:ea typeface="+mn-ea"/>
                <a:cs typeface="+mn-cs"/>
              </a:rPr>
              <a:t>chroot</a:t>
            </a:r>
            <a:r>
              <a:rPr lang="en-US" altLang="ja-JP" sz="1200" b="0" i="0" u="none" strike="noStrike" kern="1200" dirty="0">
                <a:solidFill>
                  <a:schemeClr val="tx1"/>
                </a:solidFill>
                <a:effectLst/>
                <a:latin typeface="+mn-lt"/>
                <a:ea typeface="+mn-ea"/>
                <a:cs typeface="+mn-cs"/>
              </a:rPr>
              <a:t>, namespace - protect applications from noisy and messy neighbors</a:t>
            </a:r>
            <a:br>
              <a:rPr lang="en-US" altLang="ja-JP" sz="1200" b="0" i="0" u="none" strike="noStrike" kern="1200" dirty="0">
                <a:solidFill>
                  <a:schemeClr val="tx1"/>
                </a:solidFill>
                <a:effectLst/>
                <a:latin typeface="+mn-lt"/>
                <a:ea typeface="+mn-ea"/>
                <a:cs typeface="+mn-cs"/>
              </a:rPr>
            </a:br>
            <a:r>
              <a:rPr lang="en-US" altLang="ja-JP" sz="1200" b="0" i="0" u="none" strike="noStrike" kern="1200" dirty="0">
                <a:solidFill>
                  <a:schemeClr val="tx1"/>
                </a:solidFill>
                <a:effectLst/>
                <a:latin typeface="+mn-lt"/>
                <a:ea typeface="+mn-ea"/>
                <a:cs typeface="+mn-cs"/>
              </a:rPr>
              <a:t>- Combining these with container images -&gt; also isolates applications from the </a:t>
            </a:r>
            <a:r>
              <a:rPr lang="en-US" altLang="ja-JP" sz="1200" b="0" i="0" u="none" strike="noStrike" kern="1200" dirty="0" err="1">
                <a:solidFill>
                  <a:schemeClr val="tx1"/>
                </a:solidFill>
                <a:effectLst/>
                <a:latin typeface="+mn-lt"/>
                <a:ea typeface="+mn-ea"/>
                <a:cs typeface="+mn-cs"/>
              </a:rPr>
              <a:t>heterogenous</a:t>
            </a:r>
            <a:r>
              <a:rPr lang="en-US" altLang="ja-JP" sz="1200" b="0" i="0" u="none" strike="noStrike" kern="1200" dirty="0">
                <a:solidFill>
                  <a:schemeClr val="tx1"/>
                </a:solidFill>
                <a:effectLst/>
                <a:latin typeface="+mn-lt"/>
                <a:ea typeface="+mn-ea"/>
                <a:cs typeface="+mn-cs"/>
              </a:rPr>
              <a:t> operations systems on which they run</a:t>
            </a:r>
            <a:endParaRPr lang="en-US" altLang="ja-JP" b="0" dirty="0">
              <a:effectLst/>
            </a:endParaRPr>
          </a:p>
          <a:p>
            <a:pPr rtl="0"/>
            <a:r>
              <a:rPr lang="en-US" altLang="ja-JP" sz="1200" b="0" i="0" u="none" strike="noStrike" kern="1200" dirty="0">
                <a:solidFill>
                  <a:schemeClr val="tx1"/>
                </a:solidFill>
                <a:effectLst/>
                <a:latin typeface="+mn-lt"/>
                <a:ea typeface="+mn-ea"/>
                <a:cs typeface="+mn-cs"/>
              </a:rPr>
              <a:t>This decoupling of image and OS: provide the same deployment environment in both development and production, improves deployment reliability and speeds up development by reducing inconsistencies and friction</a:t>
            </a:r>
            <a:endParaRPr lang="en-US" altLang="ja-JP" b="0" dirty="0">
              <a:effectLst/>
            </a:endParaRPr>
          </a:p>
          <a:p>
            <a:br>
              <a:rPr lang="en-US" altLang="ja-JP" dirty="0"/>
            </a:br>
            <a:endParaRPr kumimoji="1" lang="ja-JP" altLang="en-US" dirty="0"/>
          </a:p>
        </p:txBody>
      </p:sp>
      <p:sp>
        <p:nvSpPr>
          <p:cNvPr id="4" name="Slide Number Placeholder 3"/>
          <p:cNvSpPr>
            <a:spLocks noGrp="1"/>
          </p:cNvSpPr>
          <p:nvPr>
            <p:ph type="sldNum" sz="quarter" idx="10"/>
          </p:nvPr>
        </p:nvSpPr>
        <p:spPr/>
        <p:txBody>
          <a:bodyPr/>
          <a:lstStyle/>
          <a:p>
            <a:fld id="{21D899F8-12DC-9849-820B-BA5877D202DF}" type="slidenum">
              <a:rPr lang="en-US" smtClean="0"/>
              <a:t>86</a:t>
            </a:fld>
            <a:endParaRPr lang="en-US"/>
          </a:p>
        </p:txBody>
      </p:sp>
    </p:spTree>
    <p:extLst>
      <p:ext uri="{BB962C8B-B14F-4D97-AF65-F5344CB8AC3E}">
        <p14:creationId xmlns:p14="http://schemas.microsoft.com/office/powerpoint/2010/main" val="1869715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Bigtable</a:t>
            </a:r>
            <a:r>
              <a:rPr lang="en-US" dirty="0"/>
              <a:t>: distributed</a:t>
            </a:r>
            <a:r>
              <a:rPr lang="en-US" baseline="0" dirty="0"/>
              <a:t> storage system for managing structured data</a:t>
            </a:r>
          </a:p>
          <a:p>
            <a:r>
              <a:rPr lang="en-US" baseline="0" dirty="0"/>
              <a:t>A sparse, multi-dimensional sorted map, allows applications access their data using multiple attributes</a:t>
            </a:r>
          </a:p>
          <a:p>
            <a:endParaRPr lang="en-US" dirty="0"/>
          </a:p>
        </p:txBody>
      </p:sp>
      <p:sp>
        <p:nvSpPr>
          <p:cNvPr id="4" name="Slide Number Placeholder 3"/>
          <p:cNvSpPr>
            <a:spLocks noGrp="1"/>
          </p:cNvSpPr>
          <p:nvPr>
            <p:ph type="sldNum" sz="quarter" idx="10"/>
          </p:nvPr>
        </p:nvSpPr>
        <p:spPr/>
        <p:txBody>
          <a:bodyPr/>
          <a:lstStyle/>
          <a:p>
            <a:fld id="{18B4E2D3-6024-4446-BEC2-4D2F21BEC8C1}" type="slidenum">
              <a:rPr lang="en-US" smtClean="0"/>
              <a:t>98</a:t>
            </a:fld>
            <a:endParaRPr lang="en-US"/>
          </a:p>
        </p:txBody>
      </p:sp>
    </p:spTree>
    <p:extLst>
      <p:ext uri="{BB962C8B-B14F-4D97-AF65-F5344CB8AC3E}">
        <p14:creationId xmlns:p14="http://schemas.microsoft.com/office/powerpoint/2010/main" val="155690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Qualifier: name</a:t>
            </a:r>
            <a:r>
              <a:rPr lang="en-US" baseline="0" dirty="0"/>
              <a:t> of the referring site</a:t>
            </a:r>
          </a:p>
          <a:p>
            <a:r>
              <a:rPr lang="en-US" baseline="0" dirty="0"/>
              <a:t>The cell contents is the link text</a:t>
            </a:r>
            <a:r>
              <a:rPr lang="ko-KR" altLang="en-US" baseline="0" dirty="0"/>
              <a:t> </a:t>
            </a:r>
            <a:endParaRPr lang="en-US" altLang="ko-KR" baseline="0" dirty="0"/>
          </a:p>
          <a:p>
            <a:r>
              <a:rPr lang="en-US" sz="1200" b="0" i="0" kern="1200" dirty="0">
                <a:solidFill>
                  <a:schemeClr val="tx1"/>
                </a:solidFill>
                <a:effectLst/>
                <a:latin typeface="+mn-lt"/>
                <a:ea typeface="+mn-ea"/>
                <a:cs typeface="+mn-cs"/>
              </a:rPr>
              <a:t>the colon character (</a:t>
            </a:r>
            <a:r>
              <a:rPr lang="en-US" dirty="0"/>
              <a:t>:</a:t>
            </a:r>
            <a:r>
              <a:rPr lang="en-US" sz="1200" b="0" i="0" kern="1200" dirty="0">
                <a:solidFill>
                  <a:schemeClr val="tx1"/>
                </a:solidFill>
                <a:effectLst/>
                <a:latin typeface="+mn-lt"/>
                <a:ea typeface="+mn-ea"/>
                <a:cs typeface="+mn-cs"/>
              </a:rPr>
              <a:t>) delimits the column family from the column family </a:t>
            </a:r>
            <a:r>
              <a:rPr lang="en-US" sz="1200" b="0" i="1" kern="1200" dirty="0">
                <a:solidFill>
                  <a:schemeClr val="tx1"/>
                </a:solidFill>
                <a:effectLst/>
                <a:latin typeface="+mn-lt"/>
                <a:ea typeface="+mn-ea"/>
                <a:cs typeface="+mn-cs"/>
              </a:rPr>
              <a:t>qualifier</a:t>
            </a:r>
            <a:r>
              <a:rPr lang="en-US" sz="1200" b="0" i="0" kern="1200" dirty="0">
                <a:solidFill>
                  <a:schemeClr val="tx1"/>
                </a:solidFill>
                <a:effectLst/>
                <a:latin typeface="+mn-lt"/>
                <a:ea typeface="+mn-ea"/>
                <a:cs typeface="+mn-cs"/>
              </a:rPr>
              <a:t>.</a:t>
            </a:r>
            <a:endParaRPr lang="en-US" baseline="0" dirty="0"/>
          </a:p>
          <a:p>
            <a:endParaRPr lang="en-US" dirty="0"/>
          </a:p>
        </p:txBody>
      </p:sp>
      <p:sp>
        <p:nvSpPr>
          <p:cNvPr id="4" name="Slide Number Placeholder 3"/>
          <p:cNvSpPr>
            <a:spLocks noGrp="1"/>
          </p:cNvSpPr>
          <p:nvPr>
            <p:ph type="sldNum" sz="quarter" idx="10"/>
          </p:nvPr>
        </p:nvSpPr>
        <p:spPr/>
        <p:txBody>
          <a:bodyPr/>
          <a:lstStyle/>
          <a:p>
            <a:fld id="{18B4E2D3-6024-4446-BEC2-4D2F21BEC8C1}" type="slidenum">
              <a:rPr lang="en-US" smtClean="0"/>
              <a:t>117</a:t>
            </a:fld>
            <a:endParaRPr lang="en-US"/>
          </a:p>
        </p:txBody>
      </p:sp>
    </p:spTree>
    <p:extLst>
      <p:ext uri="{BB962C8B-B14F-4D97-AF65-F5344CB8AC3E}">
        <p14:creationId xmlns:p14="http://schemas.microsoft.com/office/powerpoint/2010/main" val="306115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parallel, request parallel</a:t>
            </a:r>
          </a:p>
        </p:txBody>
      </p:sp>
      <p:sp>
        <p:nvSpPr>
          <p:cNvPr id="4" name="Slide Number Placeholder 3"/>
          <p:cNvSpPr>
            <a:spLocks noGrp="1"/>
          </p:cNvSpPr>
          <p:nvPr>
            <p:ph type="sldNum" sz="quarter" idx="10"/>
          </p:nvPr>
        </p:nvSpPr>
        <p:spPr/>
        <p:txBody>
          <a:bodyPr/>
          <a:lstStyle/>
          <a:p>
            <a:fld id="{39C7B049-0BAD-ED41-9423-61E4262B8920}" type="slidenum">
              <a:rPr lang="en-US" smtClean="0"/>
              <a:t>17</a:t>
            </a:fld>
            <a:endParaRPr lang="en-US"/>
          </a:p>
        </p:txBody>
      </p:sp>
    </p:spTree>
    <p:extLst>
      <p:ext uri="{BB962C8B-B14F-4D97-AF65-F5344CB8AC3E}">
        <p14:creationId xmlns:p14="http://schemas.microsoft.com/office/powerpoint/2010/main" val="1920127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 x</a:t>
            </a:r>
          </a:p>
        </p:txBody>
      </p:sp>
      <p:sp>
        <p:nvSpPr>
          <p:cNvPr id="4" name="Slide Number Placeholder 3"/>
          <p:cNvSpPr>
            <a:spLocks noGrp="1"/>
          </p:cNvSpPr>
          <p:nvPr>
            <p:ph type="sldNum" sz="quarter" idx="10"/>
          </p:nvPr>
        </p:nvSpPr>
        <p:spPr/>
        <p:txBody>
          <a:bodyPr/>
          <a:lstStyle/>
          <a:p>
            <a:fld id="{39C7B049-0BAD-ED41-9423-61E4262B8920}" type="slidenum">
              <a:rPr lang="en-US" smtClean="0"/>
              <a:t>22</a:t>
            </a:fld>
            <a:endParaRPr lang="en-US"/>
          </a:p>
        </p:txBody>
      </p:sp>
    </p:spTree>
    <p:extLst>
      <p:ext uri="{BB962C8B-B14F-4D97-AF65-F5344CB8AC3E}">
        <p14:creationId xmlns:p14="http://schemas.microsoft.com/office/powerpoint/2010/main" val="108225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25</a:t>
            </a:fld>
            <a:endParaRPr lang="en-US"/>
          </a:p>
        </p:txBody>
      </p:sp>
    </p:spTree>
    <p:extLst>
      <p:ext uri="{BB962C8B-B14F-4D97-AF65-F5344CB8AC3E}">
        <p14:creationId xmlns:p14="http://schemas.microsoft.com/office/powerpoint/2010/main" val="244040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27</a:t>
            </a:fld>
            <a:endParaRPr lang="en-US"/>
          </a:p>
        </p:txBody>
      </p:sp>
    </p:spTree>
    <p:extLst>
      <p:ext uri="{BB962C8B-B14F-4D97-AF65-F5344CB8AC3E}">
        <p14:creationId xmlns:p14="http://schemas.microsoft.com/office/powerpoint/2010/main" val="262346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29</a:t>
            </a:fld>
            <a:endParaRPr lang="en-US"/>
          </a:p>
        </p:txBody>
      </p:sp>
    </p:spTree>
    <p:extLst>
      <p:ext uri="{BB962C8B-B14F-4D97-AF65-F5344CB8AC3E}">
        <p14:creationId xmlns:p14="http://schemas.microsoft.com/office/powerpoint/2010/main" val="51271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31</a:t>
            </a:fld>
            <a:endParaRPr lang="en-US"/>
          </a:p>
        </p:txBody>
      </p:sp>
    </p:spTree>
    <p:extLst>
      <p:ext uri="{BB962C8B-B14F-4D97-AF65-F5344CB8AC3E}">
        <p14:creationId xmlns:p14="http://schemas.microsoft.com/office/powerpoint/2010/main" val="408976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C7B049-0BAD-ED41-9423-61E4262B8920}" type="slidenum">
              <a:rPr lang="en-US" smtClean="0"/>
              <a:t>32</a:t>
            </a:fld>
            <a:endParaRPr lang="en-US"/>
          </a:p>
        </p:txBody>
      </p:sp>
    </p:spTree>
    <p:extLst>
      <p:ext uri="{BB962C8B-B14F-4D97-AF65-F5344CB8AC3E}">
        <p14:creationId xmlns:p14="http://schemas.microsoft.com/office/powerpoint/2010/main" val="1993440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72E6-8ED9-0B42-9302-371170E7C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5ED2B2-F218-AF44-9A33-23BD2C7303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408DE6-5536-3842-94A3-679AC3633DAB}"/>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6A2A2E58-6327-5D47-AE51-B6D4701B3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E70F7-9566-FC44-88D7-08EDEB6C9304}"/>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35777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49FA-C1E6-1349-8DC6-6D843F457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DBA475-90E6-A645-944D-DC0F9BB048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73E54-6E5F-2E46-84F2-D000B8B8D030}"/>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F7B59137-5D3E-9948-93F7-25FE8F123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FF83D-7014-124C-991C-10D717E79796}"/>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305335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91657-5473-AB44-AD26-918DBE3A8E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2E1379-B23C-7E49-87FD-D4C59A3F35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75708-2DAF-E94E-9FDD-A70270A5356B}"/>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7327C0DE-AB25-234B-84CA-3FE56355B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C9781-3D5B-2C48-93D6-285763BF122A}"/>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726629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E1BB-55AC-1F43-A964-A465D3F4DC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A62AE1-E9A3-0C4F-AD6B-D8FE0747E1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BE4CA-7F10-7343-9B48-2EE67BDE64C8}"/>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1D37DCFE-3652-5249-9F5E-D0D7D0C14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8FB48-F707-E944-8DBF-FF6D95DE85FE}"/>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1516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A9D3-6A86-0747-92DE-CD68B12BF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C02046-AED0-5D43-8544-B1C30039CC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853BFC-8DE3-464B-871B-E4760D9AE2F9}"/>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5E112D52-C17E-7D46-9C5F-BB376ED60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9A646-F4C5-144E-A376-FD8AA79D4E83}"/>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54977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B492-7190-444F-BFEB-51FB1377F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EDF287-309E-6147-84CC-D2826DCDD3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F1175-7051-CD42-92F3-BD3522853C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6BC456-2F40-0646-B55F-112B9546362A}"/>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6" name="Footer Placeholder 5">
            <a:extLst>
              <a:ext uri="{FF2B5EF4-FFF2-40B4-BE49-F238E27FC236}">
                <a16:creationId xmlns:a16="http://schemas.microsoft.com/office/drawing/2014/main" id="{5FB8D655-B0AB-A647-A254-8CB295AD5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75F29-DE75-364B-B9DA-06266EEF4F58}"/>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58266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E259-A16F-2A46-83E3-72A7EE666C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0A517-E5C8-8647-B3A7-BD5BCFED6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57AF3E-1DAB-0343-B7EE-E0A51C7723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218FA-2E37-154B-BF10-4AF98C79A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D09A10-70C2-1447-BFF4-1CA4AB6F9C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E26B8B-96AF-D54C-BD1D-D8C128B0E2EA}"/>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8" name="Footer Placeholder 7">
            <a:extLst>
              <a:ext uri="{FF2B5EF4-FFF2-40B4-BE49-F238E27FC236}">
                <a16:creationId xmlns:a16="http://schemas.microsoft.com/office/drawing/2014/main" id="{35B3D2F5-5402-7149-8FD5-E2C19D944D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92214D-AF10-3045-9B72-81B27C095E93}"/>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742910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BD20-6C6B-2E45-8FE8-4366E0B162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8134D-9147-3D44-84E8-75FF09797B4E}"/>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4" name="Footer Placeholder 3">
            <a:extLst>
              <a:ext uri="{FF2B5EF4-FFF2-40B4-BE49-F238E27FC236}">
                <a16:creationId xmlns:a16="http://schemas.microsoft.com/office/drawing/2014/main" id="{E226F84A-F072-F541-98A8-3DBB36B97C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7179A7-5720-3547-9852-20DD9DA5FEDD}"/>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53735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621614-41DB-364A-AEC6-1F8AC57129FA}"/>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3" name="Footer Placeholder 2">
            <a:extLst>
              <a:ext uri="{FF2B5EF4-FFF2-40B4-BE49-F238E27FC236}">
                <a16:creationId xmlns:a16="http://schemas.microsoft.com/office/drawing/2014/main" id="{B0E376E1-CDD7-B645-9214-498B09539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8487DF-5355-EF45-B90B-C936A523C7D2}"/>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52895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4074-741D-D443-B0B0-9FCAF2F87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DAF91-776C-BF45-8AC0-48A331C7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C597CD-C645-8B4D-BFDE-D42C43C78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47657F-936F-5F4A-B98D-D24887340A58}"/>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6" name="Footer Placeholder 5">
            <a:extLst>
              <a:ext uri="{FF2B5EF4-FFF2-40B4-BE49-F238E27FC236}">
                <a16:creationId xmlns:a16="http://schemas.microsoft.com/office/drawing/2014/main" id="{9C08E3EC-A3F5-F14A-9894-1065684D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909EF-285F-3248-B9E1-037126F0EE25}"/>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2488987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9053-5240-794E-B92E-E972F44FE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B5A6ED-3BB0-A747-A2E3-07BAAA5C9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EFA8D3-8E53-6341-A182-640638EDC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2C4712-D6A3-7549-9C6C-280182E6D00C}"/>
              </a:ext>
            </a:extLst>
          </p:cNvPr>
          <p:cNvSpPr>
            <a:spLocks noGrp="1"/>
          </p:cNvSpPr>
          <p:nvPr>
            <p:ph type="dt" sz="half" idx="10"/>
          </p:nvPr>
        </p:nvSpPr>
        <p:spPr/>
        <p:txBody>
          <a:bodyPr/>
          <a:lstStyle/>
          <a:p>
            <a:fld id="{18C27350-8245-DA43-A44F-9A326DE9D625}" type="datetimeFigureOut">
              <a:rPr lang="en-US" smtClean="0"/>
              <a:t>3/21/18</a:t>
            </a:fld>
            <a:endParaRPr lang="en-US"/>
          </a:p>
        </p:txBody>
      </p:sp>
      <p:sp>
        <p:nvSpPr>
          <p:cNvPr id="6" name="Footer Placeholder 5">
            <a:extLst>
              <a:ext uri="{FF2B5EF4-FFF2-40B4-BE49-F238E27FC236}">
                <a16:creationId xmlns:a16="http://schemas.microsoft.com/office/drawing/2014/main" id="{CE8D5A3B-160B-5C45-B26D-99AC40615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23DDF-C496-3E4B-B7EB-6B2C2981D4E1}"/>
              </a:ext>
            </a:extLst>
          </p:cNvPr>
          <p:cNvSpPr>
            <a:spLocks noGrp="1"/>
          </p:cNvSpPr>
          <p:nvPr>
            <p:ph type="sldNum" sz="quarter" idx="12"/>
          </p:nvPr>
        </p:nvSpPr>
        <p:spPr/>
        <p:txBody>
          <a:bodyPr/>
          <a:lstStyle/>
          <a:p>
            <a:fld id="{1E50F82B-D184-A144-8B58-8BF3C7B31F77}" type="slidenum">
              <a:rPr lang="en-US" smtClean="0"/>
              <a:t>‹#›</a:t>
            </a:fld>
            <a:endParaRPr lang="en-US"/>
          </a:p>
        </p:txBody>
      </p:sp>
    </p:spTree>
    <p:extLst>
      <p:ext uri="{BB962C8B-B14F-4D97-AF65-F5344CB8AC3E}">
        <p14:creationId xmlns:p14="http://schemas.microsoft.com/office/powerpoint/2010/main" val="199641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E338CA-0E60-CE4B-95B4-5FF4CCC1DC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F344C0-34FB-BF4C-B927-6D7F3E4B2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83698C-A408-664D-81E7-B2EDA985C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C27350-8245-DA43-A44F-9A326DE9D625}" type="datetimeFigureOut">
              <a:rPr lang="en-US" smtClean="0"/>
              <a:t>3/21/18</a:t>
            </a:fld>
            <a:endParaRPr lang="en-US"/>
          </a:p>
        </p:txBody>
      </p:sp>
      <p:sp>
        <p:nvSpPr>
          <p:cNvPr id="5" name="Footer Placeholder 4">
            <a:extLst>
              <a:ext uri="{FF2B5EF4-FFF2-40B4-BE49-F238E27FC236}">
                <a16:creationId xmlns:a16="http://schemas.microsoft.com/office/drawing/2014/main" id="{B5155365-25BC-994A-8F7A-F00F5AAAF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BAFE07-48F8-E54A-B9DF-7EA4076F95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0F82B-D184-A144-8B58-8BF3C7B31F77}" type="slidenum">
              <a:rPr lang="en-US" smtClean="0"/>
              <a:t>‹#›</a:t>
            </a:fld>
            <a:endParaRPr lang="en-US"/>
          </a:p>
        </p:txBody>
      </p:sp>
    </p:spTree>
    <p:extLst>
      <p:ext uri="{BB962C8B-B14F-4D97-AF65-F5344CB8AC3E}">
        <p14:creationId xmlns:p14="http://schemas.microsoft.com/office/powerpoint/2010/main" val="1195381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hbase.apache.org/apidocs/org/apache/hadoop/hbase/client/Put.html" TargetMode="External"/><Relationship Id="rId2" Type="http://schemas.openxmlformats.org/officeDocument/2006/relationships/hyperlink" Target="http://hbase.apache.org/apidocs/org/apache/hadoop/hbase/client/Get.html" TargetMode="External"/><Relationship Id="rId1" Type="http://schemas.openxmlformats.org/officeDocument/2006/relationships/slideLayout" Target="../slideLayouts/slideLayout2.xml"/><Relationship Id="rId5" Type="http://schemas.openxmlformats.org/officeDocument/2006/relationships/hyperlink" Target="http://hbase.apache.org/apidocs/org/apache/hadoop/hbase/client/Delete.html" TargetMode="External"/><Relationship Id="rId4" Type="http://schemas.openxmlformats.org/officeDocument/2006/relationships/hyperlink" Target="http://hbase.apache.org/apidocs/org/apache/hadoop/hbase/client/Scan.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tiff"/><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tiff"/><Relationship Id="rId33" Type="http://schemas.openxmlformats.org/officeDocument/2006/relationships/image" Target="../media/image40.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tiff"/><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984F8-7886-6446-9D7C-A7A0DD9FE1B3}"/>
              </a:ext>
            </a:extLst>
          </p:cNvPr>
          <p:cNvSpPr>
            <a:spLocks noGrp="1"/>
          </p:cNvSpPr>
          <p:nvPr>
            <p:ph type="ctrTitle"/>
          </p:nvPr>
        </p:nvSpPr>
        <p:spPr>
          <a:xfrm>
            <a:off x="1025611" y="1122363"/>
            <a:ext cx="10293177" cy="2387600"/>
          </a:xfrm>
        </p:spPr>
        <p:txBody>
          <a:bodyPr>
            <a:normAutofit/>
          </a:bodyPr>
          <a:lstStyle/>
          <a:p>
            <a:r>
              <a:rPr lang="ko-KR" altLang="en-US" sz="5400" dirty="0" err="1"/>
              <a:t>클라우드</a:t>
            </a:r>
            <a:r>
              <a:rPr lang="en-US" sz="5400" dirty="0"/>
              <a:t> </a:t>
            </a:r>
            <a:r>
              <a:rPr lang="ko-KR" altLang="en-US" sz="5400" dirty="0"/>
              <a:t>기반 빅데이터 </a:t>
            </a:r>
            <a:r>
              <a:rPr lang="ko-KR" altLang="en-US" sz="5400" dirty="0" err="1"/>
              <a:t>환경구축</a:t>
            </a:r>
            <a:r>
              <a:rPr lang="en-US" altLang="ko-KR" sz="5400" dirty="0"/>
              <a:t>:</a:t>
            </a:r>
            <a:br>
              <a:rPr lang="en-US" altLang="ko-KR" sz="5400" dirty="0"/>
            </a:br>
            <a:r>
              <a:rPr lang="ko-KR" altLang="en-US" sz="4400" dirty="0"/>
              <a:t>빅데이터 분석 및 </a:t>
            </a:r>
            <a:r>
              <a:rPr lang="ko-KR" altLang="en-US" sz="4400" dirty="0" err="1"/>
              <a:t>머신러닝</a:t>
            </a:r>
            <a:r>
              <a:rPr lang="ko-KR" altLang="en-US" sz="4400" dirty="0"/>
              <a:t> 환경 개요</a:t>
            </a:r>
            <a:endParaRPr lang="en-US" sz="4400" dirty="0"/>
          </a:p>
        </p:txBody>
      </p:sp>
      <p:sp>
        <p:nvSpPr>
          <p:cNvPr id="3" name="Subtitle 2">
            <a:extLst>
              <a:ext uri="{FF2B5EF4-FFF2-40B4-BE49-F238E27FC236}">
                <a16:creationId xmlns:a16="http://schemas.microsoft.com/office/drawing/2014/main" id="{DAC85A0D-BEB4-6C41-8B9B-177E0A3419D2}"/>
              </a:ext>
            </a:extLst>
          </p:cNvPr>
          <p:cNvSpPr>
            <a:spLocks noGrp="1"/>
          </p:cNvSpPr>
          <p:nvPr>
            <p:ph type="subTitle" idx="1"/>
          </p:nvPr>
        </p:nvSpPr>
        <p:spPr/>
        <p:txBody>
          <a:bodyPr>
            <a:normAutofit/>
          </a:bodyPr>
          <a:lstStyle/>
          <a:p>
            <a:endParaRPr lang="en-US" altLang="ko-KR" dirty="0"/>
          </a:p>
          <a:p>
            <a:r>
              <a:rPr lang="ko-KR" altLang="en-US" dirty="0" err="1"/>
              <a:t>전병곤</a:t>
            </a:r>
            <a:endParaRPr lang="ko-KR" altLang="en-US" b="0" dirty="0">
              <a:effectLst/>
            </a:endParaRPr>
          </a:p>
          <a:p>
            <a:r>
              <a:rPr lang="ko-KR" altLang="en-US" dirty="0"/>
              <a:t>서울대학교 컴퓨터공학부</a:t>
            </a:r>
            <a:endParaRPr lang="ko-KR" altLang="en-US" b="0" dirty="0">
              <a:effectLst/>
            </a:endParaRPr>
          </a:p>
        </p:txBody>
      </p:sp>
    </p:spTree>
    <p:extLst>
      <p:ext uri="{BB962C8B-B14F-4D97-AF65-F5344CB8AC3E}">
        <p14:creationId xmlns:p14="http://schemas.microsoft.com/office/powerpoint/2010/main" val="1249303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302D-E32F-F048-BCEF-A3ADF8953949}"/>
              </a:ext>
            </a:extLst>
          </p:cNvPr>
          <p:cNvSpPr>
            <a:spLocks noGrp="1"/>
          </p:cNvSpPr>
          <p:nvPr>
            <p:ph type="title"/>
          </p:nvPr>
        </p:nvSpPr>
        <p:spPr/>
        <p:txBody>
          <a:bodyPr/>
          <a:lstStyle/>
          <a:p>
            <a:r>
              <a:rPr lang="en-US" dirty="0"/>
              <a:t>Datacenter job</a:t>
            </a:r>
          </a:p>
        </p:txBody>
      </p:sp>
      <p:sp>
        <p:nvSpPr>
          <p:cNvPr id="3" name="Content Placeholder 2">
            <a:extLst>
              <a:ext uri="{FF2B5EF4-FFF2-40B4-BE49-F238E27FC236}">
                <a16:creationId xmlns:a16="http://schemas.microsoft.com/office/drawing/2014/main" id="{32D83B8D-607D-E548-8423-880447A7035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4A2465-89C7-F942-9BD7-AB8A9150C1F6}"/>
              </a:ext>
            </a:extLst>
          </p:cNvPr>
          <p:cNvPicPr>
            <a:picLocks noChangeAspect="1"/>
          </p:cNvPicPr>
          <p:nvPr/>
        </p:nvPicPr>
        <p:blipFill>
          <a:blip r:embed="rId2"/>
          <a:stretch>
            <a:fillRect/>
          </a:stretch>
        </p:blipFill>
        <p:spPr>
          <a:xfrm>
            <a:off x="763905" y="1871488"/>
            <a:ext cx="10664190" cy="4305475"/>
          </a:xfrm>
          <a:prstGeom prst="rect">
            <a:avLst/>
          </a:prstGeom>
        </p:spPr>
      </p:pic>
      <p:sp>
        <p:nvSpPr>
          <p:cNvPr id="5" name="Rectangle 4">
            <a:extLst>
              <a:ext uri="{FF2B5EF4-FFF2-40B4-BE49-F238E27FC236}">
                <a16:creationId xmlns:a16="http://schemas.microsoft.com/office/drawing/2014/main" id="{83AE51A4-AE68-204B-A656-2147B3ECD380}"/>
              </a:ext>
            </a:extLst>
          </p:cNvPr>
          <p:cNvSpPr/>
          <p:nvPr/>
        </p:nvSpPr>
        <p:spPr>
          <a:xfrm>
            <a:off x="8760644" y="5807631"/>
            <a:ext cx="2183876" cy="369332"/>
          </a:xfrm>
          <a:prstGeom prst="rect">
            <a:avLst/>
          </a:prstGeom>
        </p:spPr>
        <p:txBody>
          <a:bodyPr wrap="square">
            <a:spAutoFit/>
          </a:bodyPr>
          <a:lstStyle/>
          <a:p>
            <a:r>
              <a:rPr lang="en-US" altLang="ko-KR" dirty="0"/>
              <a:t>(Borg,</a:t>
            </a:r>
            <a:r>
              <a:rPr lang="ko-KR" altLang="en-US" dirty="0"/>
              <a:t> </a:t>
            </a:r>
            <a:r>
              <a:rPr lang="en-US" altLang="ko-KR" dirty="0" err="1"/>
              <a:t>EuroSys</a:t>
            </a:r>
            <a:r>
              <a:rPr lang="en-US" altLang="ko-KR" dirty="0"/>
              <a:t> 2015)</a:t>
            </a:r>
            <a:endParaRPr lang="en-US" dirty="0"/>
          </a:p>
        </p:txBody>
      </p:sp>
    </p:spTree>
    <p:extLst>
      <p:ext uri="{BB962C8B-B14F-4D97-AF65-F5344CB8AC3E}">
        <p14:creationId xmlns:p14="http://schemas.microsoft.com/office/powerpoint/2010/main" val="2358809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workloads on GFS </a:t>
            </a:r>
          </a:p>
        </p:txBody>
      </p:sp>
      <p:sp>
        <p:nvSpPr>
          <p:cNvPr id="3" name="Content Placeholder 2"/>
          <p:cNvSpPr>
            <a:spLocks noGrp="1"/>
          </p:cNvSpPr>
          <p:nvPr>
            <p:ph idx="1"/>
          </p:nvPr>
        </p:nvSpPr>
        <p:spPr/>
        <p:txBody>
          <a:bodyPr/>
          <a:lstStyle/>
          <a:p>
            <a:r>
              <a:rPr lang="en-US" dirty="0"/>
              <a:t>Two kinds of reads: large streaming reads &amp; small random reads </a:t>
            </a:r>
            <a:endParaRPr lang="en-US" dirty="0">
              <a:effectLst/>
            </a:endParaRPr>
          </a:p>
          <a:p>
            <a:pPr lvl="1"/>
            <a:r>
              <a:rPr lang="en-US" dirty="0"/>
              <a:t>Large streaming reads usually read 1MB or more </a:t>
            </a:r>
          </a:p>
          <a:p>
            <a:pPr lvl="1"/>
            <a:r>
              <a:rPr lang="en-US" dirty="0"/>
              <a:t>Oftentimes, applications read through contiguous regions in the file </a:t>
            </a:r>
            <a:endParaRPr lang="en-US" dirty="0">
              <a:effectLst/>
            </a:endParaRPr>
          </a:p>
          <a:p>
            <a:pPr lvl="1"/>
            <a:r>
              <a:rPr lang="en-US" dirty="0"/>
              <a:t>Small random reads are usually only a few KBs at some arbitrary offset </a:t>
            </a:r>
            <a:endParaRPr lang="en-US" dirty="0">
              <a:effectLst/>
            </a:endParaRPr>
          </a:p>
          <a:p>
            <a:r>
              <a:rPr lang="en-US" dirty="0"/>
              <a:t>Also many large, sequential writes that append data to files </a:t>
            </a:r>
            <a:endParaRPr lang="en-US" dirty="0">
              <a:effectLst/>
            </a:endParaRPr>
          </a:p>
          <a:p>
            <a:pPr lvl="1"/>
            <a:r>
              <a:rPr lang="en-US" dirty="0"/>
              <a:t>Similar operation sizes to reads </a:t>
            </a:r>
            <a:endParaRPr lang="en-US" dirty="0">
              <a:effectLst/>
            </a:endParaRPr>
          </a:p>
          <a:p>
            <a:pPr lvl="1"/>
            <a:r>
              <a:rPr lang="en-US" dirty="0"/>
              <a:t>Once written, files are seldom modified again </a:t>
            </a:r>
            <a:endParaRPr lang="en-US" dirty="0">
              <a:effectLst/>
            </a:endParaRPr>
          </a:p>
          <a:p>
            <a:pPr lvl="1"/>
            <a:r>
              <a:rPr lang="en-US" dirty="0"/>
              <a:t>Small writes at arbitrary offsets do not have to be efficient </a:t>
            </a:r>
            <a:endParaRPr lang="en-US" dirty="0">
              <a:effectLst/>
            </a:endParaRPr>
          </a:p>
          <a:p>
            <a:r>
              <a:rPr lang="en-US" dirty="0"/>
              <a:t>Multiple clients (e.g. ~100) concurrently appending to a single file </a:t>
            </a:r>
          </a:p>
          <a:p>
            <a:pPr lvl="1"/>
            <a:r>
              <a:rPr lang="en-US" dirty="0"/>
              <a:t>e.g. producer-consumer queues, many-way merging </a:t>
            </a:r>
            <a:endParaRPr lang="en-US" dirty="0">
              <a:effectLst/>
            </a:endParaRPr>
          </a:p>
          <a:p>
            <a:pPr lvl="1"/>
            <a:endParaRPr lang="en-US" dirty="0">
              <a:effectLst/>
            </a:endParaRPr>
          </a:p>
          <a:p>
            <a:pPr lvl="1"/>
            <a:endParaRPr lang="en-US" dirty="0">
              <a:effectLst/>
            </a:endParaRPr>
          </a:p>
          <a:p>
            <a:endParaRPr lang="en-US" dirty="0"/>
          </a:p>
        </p:txBody>
      </p:sp>
      <p:pic>
        <p:nvPicPr>
          <p:cNvPr id="1025" name="Picture 1" descr="age3image226425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62675"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80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a:t>
            </a:r>
          </a:p>
        </p:txBody>
      </p:sp>
      <p:sp>
        <p:nvSpPr>
          <p:cNvPr id="3" name="Content Placeholder 2"/>
          <p:cNvSpPr>
            <a:spLocks noGrp="1"/>
          </p:cNvSpPr>
          <p:nvPr>
            <p:ph idx="1"/>
          </p:nvPr>
        </p:nvSpPr>
        <p:spPr/>
        <p:txBody>
          <a:bodyPr/>
          <a:lstStyle/>
          <a:p>
            <a:r>
              <a:rPr lang="en-US" dirty="0"/>
              <a:t>Not POSIX-compliant, but supports typical file system operations: create, delete, open, close, read, and write </a:t>
            </a:r>
            <a:endParaRPr lang="en-US" dirty="0">
              <a:effectLst/>
            </a:endParaRPr>
          </a:p>
          <a:p>
            <a:r>
              <a:rPr lang="en-US" i="1" dirty="0"/>
              <a:t>snapshot</a:t>
            </a:r>
            <a:r>
              <a:rPr lang="en-US" dirty="0"/>
              <a:t>: creates a copy of a file or a directory tree at low cost </a:t>
            </a:r>
            <a:endParaRPr lang="en-US" dirty="0">
              <a:effectLst/>
            </a:endParaRPr>
          </a:p>
          <a:p>
            <a:r>
              <a:rPr lang="en-US" i="1" dirty="0"/>
              <a:t>record append</a:t>
            </a:r>
            <a:r>
              <a:rPr lang="en-US" dirty="0"/>
              <a:t>: allow multiple clients to append data to the same file concurrently </a:t>
            </a:r>
          </a:p>
          <a:p>
            <a:pPr lvl="1"/>
            <a:r>
              <a:rPr lang="en-US" dirty="0"/>
              <a:t>At least the very first append is guaranteed to be atomic </a:t>
            </a:r>
            <a:endParaRPr lang="en-US" dirty="0">
              <a:effectLst/>
            </a:endParaRPr>
          </a:p>
          <a:p>
            <a:pPr lvl="1"/>
            <a:endParaRPr lang="en-US" dirty="0">
              <a:effectLst/>
            </a:endParaRPr>
          </a:p>
          <a:p>
            <a:endParaRPr lang="en-US" dirty="0"/>
          </a:p>
        </p:txBody>
      </p:sp>
    </p:spTree>
    <p:extLst>
      <p:ext uri="{BB962C8B-B14F-4D97-AF65-F5344CB8AC3E}">
        <p14:creationId xmlns:p14="http://schemas.microsoft.com/office/powerpoint/2010/main" val="42503056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4D8A-21ED-3F41-B04A-8E184D22F744}"/>
              </a:ext>
            </a:extLst>
          </p:cNvPr>
          <p:cNvSpPr>
            <a:spLocks noGrp="1"/>
          </p:cNvSpPr>
          <p:nvPr>
            <p:ph type="title"/>
          </p:nvPr>
        </p:nvSpPr>
        <p:spPr/>
        <p:txBody>
          <a:bodyPr/>
          <a:lstStyle/>
          <a:p>
            <a:r>
              <a:rPr lang="en-US" dirty="0"/>
              <a:t>HDFS</a:t>
            </a:r>
          </a:p>
        </p:txBody>
      </p:sp>
      <p:sp>
        <p:nvSpPr>
          <p:cNvPr id="3" name="Content Placeholder 2">
            <a:extLst>
              <a:ext uri="{FF2B5EF4-FFF2-40B4-BE49-F238E27FC236}">
                <a16:creationId xmlns:a16="http://schemas.microsoft.com/office/drawing/2014/main" id="{93DB46EC-206E-7549-96BF-D2BB14AD07A9}"/>
              </a:ext>
            </a:extLst>
          </p:cNvPr>
          <p:cNvSpPr>
            <a:spLocks noGrp="1"/>
          </p:cNvSpPr>
          <p:nvPr>
            <p:ph idx="1"/>
          </p:nvPr>
        </p:nvSpPr>
        <p:spPr/>
        <p:txBody>
          <a:bodyPr/>
          <a:lstStyle/>
          <a:p>
            <a:r>
              <a:rPr lang="en-US" dirty="0"/>
              <a:t>Inspired by GFS</a:t>
            </a:r>
          </a:p>
          <a:p>
            <a:r>
              <a:rPr lang="en-US" dirty="0" err="1"/>
              <a:t>FileSystem</a:t>
            </a:r>
            <a:r>
              <a:rPr lang="en-US" dirty="0"/>
              <a:t> interface</a:t>
            </a:r>
          </a:p>
          <a:p>
            <a:pPr lvl="1"/>
            <a:r>
              <a:rPr lang="en-US" dirty="0"/>
              <a:t>File, directory operations</a:t>
            </a:r>
          </a:p>
          <a:p>
            <a:r>
              <a:rPr lang="en-US" dirty="0" err="1"/>
              <a:t>FileSystem</a:t>
            </a:r>
            <a:r>
              <a:rPr lang="en-US" dirty="0"/>
              <a:t> organization</a:t>
            </a:r>
          </a:p>
          <a:p>
            <a:pPr lvl="1"/>
            <a:r>
              <a:rPr lang="en-US" dirty="0"/>
              <a:t>Big block size (e.g., 128MB)</a:t>
            </a:r>
          </a:p>
          <a:p>
            <a:pPr lvl="1"/>
            <a:r>
              <a:rPr lang="en-US" dirty="0"/>
              <a:t>Reads, append-only writes</a:t>
            </a:r>
          </a:p>
          <a:p>
            <a:pPr lvl="1"/>
            <a:r>
              <a:rPr lang="en-US" dirty="0"/>
              <a:t>K-way replication (default K=3)</a:t>
            </a:r>
          </a:p>
          <a:p>
            <a:r>
              <a:rPr lang="en-US" dirty="0"/>
              <a:t>Optimized for high throughput and fault tolerance</a:t>
            </a:r>
          </a:p>
          <a:p>
            <a:r>
              <a:rPr lang="en-US" dirty="0"/>
              <a:t>Master-slave architecture</a:t>
            </a:r>
          </a:p>
          <a:p>
            <a:endParaRPr lang="en-US" dirty="0"/>
          </a:p>
        </p:txBody>
      </p:sp>
    </p:spTree>
    <p:extLst>
      <p:ext uri="{BB962C8B-B14F-4D97-AF65-F5344CB8AC3E}">
        <p14:creationId xmlns:p14="http://schemas.microsoft.com/office/powerpoint/2010/main" val="2692231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EA5E-08B2-3240-8737-F3A7D766526A}"/>
              </a:ext>
            </a:extLst>
          </p:cNvPr>
          <p:cNvSpPr>
            <a:spLocks noGrp="1"/>
          </p:cNvSpPr>
          <p:nvPr>
            <p:ph type="title"/>
          </p:nvPr>
        </p:nvSpPr>
        <p:spPr/>
        <p:txBody>
          <a:bodyPr/>
          <a:lstStyle/>
          <a:p>
            <a:r>
              <a:rPr lang="en-US" dirty="0"/>
              <a:t>HDFS Architecture</a:t>
            </a:r>
          </a:p>
        </p:txBody>
      </p:sp>
      <p:sp>
        <p:nvSpPr>
          <p:cNvPr id="3" name="Content Placeholder 2">
            <a:extLst>
              <a:ext uri="{FF2B5EF4-FFF2-40B4-BE49-F238E27FC236}">
                <a16:creationId xmlns:a16="http://schemas.microsoft.com/office/drawing/2014/main" id="{24FE0752-C06B-C24B-AF5D-8B804254A1D4}"/>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D0AC8482-A55C-6E4F-BC12-3C16431CE486}"/>
              </a:ext>
            </a:extLst>
          </p:cNvPr>
          <p:cNvPicPr>
            <a:picLocks noChangeAspect="1"/>
          </p:cNvPicPr>
          <p:nvPr/>
        </p:nvPicPr>
        <p:blipFill>
          <a:blip r:embed="rId2"/>
          <a:srcRect l="-12829" r="-12829"/>
          <a:stretch>
            <a:fillRect/>
          </a:stretch>
        </p:blipFill>
        <p:spPr>
          <a:xfrm>
            <a:off x="1750541" y="1473639"/>
            <a:ext cx="8549268" cy="4703324"/>
          </a:xfrm>
          <a:prstGeom prst="rect">
            <a:avLst/>
          </a:prstGeom>
        </p:spPr>
      </p:pic>
      <p:sp>
        <p:nvSpPr>
          <p:cNvPr id="5" name="Rectangle 4">
            <a:extLst>
              <a:ext uri="{FF2B5EF4-FFF2-40B4-BE49-F238E27FC236}">
                <a16:creationId xmlns:a16="http://schemas.microsoft.com/office/drawing/2014/main" id="{EC06F8B4-07CA-5A4E-AAD0-B0C8DEC4029F}"/>
              </a:ext>
            </a:extLst>
          </p:cNvPr>
          <p:cNvSpPr/>
          <p:nvPr/>
        </p:nvSpPr>
        <p:spPr>
          <a:xfrm>
            <a:off x="6025175" y="5761329"/>
            <a:ext cx="3919462" cy="646331"/>
          </a:xfrm>
          <a:prstGeom prst="rect">
            <a:avLst/>
          </a:prstGeom>
        </p:spPr>
        <p:txBody>
          <a:bodyPr wrap="none">
            <a:spAutoFit/>
          </a:bodyPr>
          <a:lstStyle/>
          <a:p>
            <a:r>
              <a:rPr lang="en-US" dirty="0"/>
              <a:t>“HDFS Architecture” by Apache </a:t>
            </a:r>
            <a:r>
              <a:rPr lang="en-US" dirty="0" err="1"/>
              <a:t>Hadoop</a:t>
            </a:r>
            <a:r>
              <a:rPr lang="en-US" dirty="0"/>
              <a:t> </a:t>
            </a:r>
          </a:p>
          <a:p>
            <a:r>
              <a:rPr lang="en-US" dirty="0"/>
              <a:t>(http://</a:t>
            </a:r>
            <a:r>
              <a:rPr lang="en-US" dirty="0" err="1"/>
              <a:t>hadoop.apache.org</a:t>
            </a:r>
            <a:r>
              <a:rPr lang="en-US" dirty="0"/>
              <a:t>)</a:t>
            </a:r>
          </a:p>
        </p:txBody>
      </p:sp>
    </p:spTree>
    <p:extLst>
      <p:ext uri="{BB962C8B-B14F-4D97-AF65-F5344CB8AC3E}">
        <p14:creationId xmlns:p14="http://schemas.microsoft.com/office/powerpoint/2010/main" val="9525052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Architecture</a:t>
            </a:r>
          </a:p>
        </p:txBody>
      </p:sp>
      <p:sp>
        <p:nvSpPr>
          <p:cNvPr id="3" name="Content Placeholder 2"/>
          <p:cNvSpPr>
            <a:spLocks noGrp="1"/>
          </p:cNvSpPr>
          <p:nvPr>
            <p:ph idx="1"/>
          </p:nvPr>
        </p:nvSpPr>
        <p:spPr/>
        <p:txBody>
          <a:bodyPr/>
          <a:lstStyle/>
          <a:p>
            <a:r>
              <a:rPr lang="en-US" dirty="0"/>
              <a:t>Data flow is decoupled from control flow </a:t>
            </a:r>
            <a:endParaRPr lang="en-US" dirty="0">
              <a:effectLst/>
            </a:endParaRPr>
          </a:p>
          <a:p>
            <a:pPr lvl="1"/>
            <a:r>
              <a:rPr lang="en-US" dirty="0"/>
              <a:t>Clients interact with the </a:t>
            </a:r>
            <a:r>
              <a:rPr lang="en-US" dirty="0" err="1"/>
              <a:t>namenode</a:t>
            </a:r>
            <a:r>
              <a:rPr lang="en-US" dirty="0"/>
              <a:t> for metadata operations </a:t>
            </a:r>
            <a:endParaRPr lang="en-US" dirty="0">
              <a:effectLst/>
            </a:endParaRPr>
          </a:p>
          <a:p>
            <a:pPr lvl="1"/>
            <a:r>
              <a:rPr lang="en-US" dirty="0"/>
              <a:t>Clients interact directly with </a:t>
            </a:r>
            <a:r>
              <a:rPr lang="en-US" dirty="0" err="1"/>
              <a:t>datanodes</a:t>
            </a:r>
            <a:r>
              <a:rPr lang="en-US" dirty="0"/>
              <a:t> for all files operations </a:t>
            </a:r>
            <a:endParaRPr lang="en-US" dirty="0">
              <a:effectLst/>
            </a:endParaRPr>
          </a:p>
          <a:p>
            <a:pPr lvl="1"/>
            <a:r>
              <a:rPr lang="en-US" dirty="0"/>
              <a:t>This means performance can be improved by scheduling expensive data flow based on the network topology </a:t>
            </a:r>
          </a:p>
          <a:p>
            <a:endParaRPr lang="en-US" dirty="0">
              <a:effectLst/>
            </a:endParaRPr>
          </a:p>
          <a:p>
            <a:endParaRPr lang="en-US" dirty="0"/>
          </a:p>
        </p:txBody>
      </p:sp>
    </p:spTree>
    <p:extLst>
      <p:ext uri="{BB962C8B-B14F-4D97-AF65-F5344CB8AC3E}">
        <p14:creationId xmlns:p14="http://schemas.microsoft.com/office/powerpoint/2010/main" val="29547650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8D4A-182A-F148-B794-97880C83850B}"/>
              </a:ext>
            </a:extLst>
          </p:cNvPr>
          <p:cNvSpPr>
            <a:spLocks noGrp="1"/>
          </p:cNvSpPr>
          <p:nvPr>
            <p:ph type="title"/>
          </p:nvPr>
        </p:nvSpPr>
        <p:spPr/>
        <p:txBody>
          <a:bodyPr/>
          <a:lstStyle/>
          <a:p>
            <a:r>
              <a:rPr lang="en-US" dirty="0" err="1"/>
              <a:t>NameNode</a:t>
            </a:r>
            <a:endParaRPr lang="en-US" dirty="0"/>
          </a:p>
        </p:txBody>
      </p:sp>
      <p:sp>
        <p:nvSpPr>
          <p:cNvPr id="3" name="Content Placeholder 2">
            <a:extLst>
              <a:ext uri="{FF2B5EF4-FFF2-40B4-BE49-F238E27FC236}">
                <a16:creationId xmlns:a16="http://schemas.microsoft.com/office/drawing/2014/main" id="{B98C933E-44A7-E244-A472-5EA866708B2A}"/>
              </a:ext>
            </a:extLst>
          </p:cNvPr>
          <p:cNvSpPr>
            <a:spLocks noGrp="1"/>
          </p:cNvSpPr>
          <p:nvPr>
            <p:ph idx="1"/>
          </p:nvPr>
        </p:nvSpPr>
        <p:spPr/>
        <p:txBody>
          <a:bodyPr/>
          <a:lstStyle/>
          <a:p>
            <a:r>
              <a:rPr lang="en-US" dirty="0"/>
              <a:t>One “primary” name node per cluster </a:t>
            </a:r>
          </a:p>
          <a:p>
            <a:r>
              <a:rPr lang="en-US" dirty="0"/>
              <a:t>Stores meta information of the file system such as file </a:t>
            </a:r>
            <a:br>
              <a:rPr lang="en-US" dirty="0"/>
            </a:br>
            <a:r>
              <a:rPr lang="en-US" dirty="0"/>
              <a:t>name, permission, directories, and block locations</a:t>
            </a:r>
          </a:p>
          <a:p>
            <a:r>
              <a:rPr lang="en-US" dirty="0"/>
              <a:t>Keep meta information in RAM for fast access and make it persistent to disk</a:t>
            </a:r>
          </a:p>
          <a:p>
            <a:r>
              <a:rPr lang="en-US" dirty="0"/>
              <a:t>Secondary name node for backup</a:t>
            </a:r>
          </a:p>
          <a:p>
            <a:r>
              <a:rPr lang="en-US" dirty="0"/>
              <a:t>Name node high availability</a:t>
            </a:r>
          </a:p>
          <a:p>
            <a:endParaRPr lang="en-US" dirty="0"/>
          </a:p>
        </p:txBody>
      </p:sp>
    </p:spTree>
    <p:extLst>
      <p:ext uri="{BB962C8B-B14F-4D97-AF65-F5344CB8AC3E}">
        <p14:creationId xmlns:p14="http://schemas.microsoft.com/office/powerpoint/2010/main" val="19532152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F63C-5E69-0A49-A687-913473724698}"/>
              </a:ext>
            </a:extLst>
          </p:cNvPr>
          <p:cNvSpPr>
            <a:spLocks noGrp="1"/>
          </p:cNvSpPr>
          <p:nvPr>
            <p:ph type="title"/>
          </p:nvPr>
        </p:nvSpPr>
        <p:spPr/>
        <p:txBody>
          <a:bodyPr/>
          <a:lstStyle/>
          <a:p>
            <a:r>
              <a:rPr lang="en-US" dirty="0" err="1"/>
              <a:t>DataNode</a:t>
            </a:r>
            <a:endParaRPr lang="en-US" dirty="0"/>
          </a:p>
        </p:txBody>
      </p:sp>
      <p:sp>
        <p:nvSpPr>
          <p:cNvPr id="3" name="Content Placeholder 2">
            <a:extLst>
              <a:ext uri="{FF2B5EF4-FFF2-40B4-BE49-F238E27FC236}">
                <a16:creationId xmlns:a16="http://schemas.microsoft.com/office/drawing/2014/main" id="{4BBBC8E0-C93B-6943-9AB7-75DC085AB574}"/>
              </a:ext>
            </a:extLst>
          </p:cNvPr>
          <p:cNvSpPr>
            <a:spLocks noGrp="1"/>
          </p:cNvSpPr>
          <p:nvPr>
            <p:ph idx="1"/>
          </p:nvPr>
        </p:nvSpPr>
        <p:spPr/>
        <p:txBody>
          <a:bodyPr/>
          <a:lstStyle/>
          <a:p>
            <a:r>
              <a:rPr lang="en-US" dirty="0"/>
              <a:t>Many slave nodes in the cluster</a:t>
            </a:r>
          </a:p>
          <a:p>
            <a:r>
              <a:rPr lang="en-US" dirty="0"/>
              <a:t>Stores individual file blocks but knows nothing about </a:t>
            </a:r>
            <a:br>
              <a:rPr lang="en-US" dirty="0"/>
            </a:br>
            <a:r>
              <a:rPr lang="en-US" dirty="0"/>
              <a:t>them</a:t>
            </a:r>
          </a:p>
          <a:p>
            <a:r>
              <a:rPr lang="en-US" dirty="0"/>
              <a:t>Reports heartbeats to </a:t>
            </a:r>
            <a:r>
              <a:rPr lang="en-US" dirty="0" err="1"/>
              <a:t>NameNode</a:t>
            </a:r>
            <a:endParaRPr lang="en-US" dirty="0"/>
          </a:p>
          <a:p>
            <a:endParaRPr lang="en-US" dirty="0"/>
          </a:p>
        </p:txBody>
      </p:sp>
    </p:spTree>
    <p:extLst>
      <p:ext uri="{BB962C8B-B14F-4D97-AF65-F5344CB8AC3E}">
        <p14:creationId xmlns:p14="http://schemas.microsoft.com/office/powerpoint/2010/main" val="16827819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B829-55E2-7742-9933-1C36A67B9251}"/>
              </a:ext>
            </a:extLst>
          </p:cNvPr>
          <p:cNvSpPr>
            <a:spLocks noGrp="1"/>
          </p:cNvSpPr>
          <p:nvPr>
            <p:ph type="title"/>
          </p:nvPr>
        </p:nvSpPr>
        <p:spPr/>
        <p:txBody>
          <a:bodyPr/>
          <a:lstStyle/>
          <a:p>
            <a:r>
              <a:rPr lang="en-US" dirty="0"/>
              <a:t>HDFS commands</a:t>
            </a:r>
          </a:p>
        </p:txBody>
      </p:sp>
      <p:sp>
        <p:nvSpPr>
          <p:cNvPr id="3" name="Content Placeholder 2">
            <a:extLst>
              <a:ext uri="{FF2B5EF4-FFF2-40B4-BE49-F238E27FC236}">
                <a16:creationId xmlns:a16="http://schemas.microsoft.com/office/drawing/2014/main" id="{F77F0C03-6E83-2048-AC47-AFA964C1D9D8}"/>
              </a:ext>
            </a:extLst>
          </p:cNvPr>
          <p:cNvSpPr>
            <a:spLocks noGrp="1"/>
          </p:cNvSpPr>
          <p:nvPr>
            <p:ph idx="1"/>
          </p:nvPr>
        </p:nvSpPr>
        <p:spPr/>
        <p:txBody>
          <a:bodyPr/>
          <a:lstStyle/>
          <a:p>
            <a:r>
              <a:rPr lang="en-US" dirty="0"/>
              <a:t>Gets help</a:t>
            </a:r>
          </a:p>
          <a:p>
            <a:pPr lvl="1"/>
            <a:r>
              <a:rPr lang="en-US" dirty="0" err="1"/>
              <a:t>hadoop</a:t>
            </a:r>
            <a:r>
              <a:rPr lang="en-US" dirty="0"/>
              <a:t> fs -help </a:t>
            </a:r>
          </a:p>
          <a:p>
            <a:r>
              <a:rPr lang="en-US" dirty="0"/>
              <a:t>Create a directory</a:t>
            </a:r>
          </a:p>
          <a:p>
            <a:pPr lvl="1"/>
            <a:r>
              <a:rPr lang="en-US" dirty="0" err="1"/>
              <a:t>hadoop</a:t>
            </a:r>
            <a:r>
              <a:rPr lang="en-US" dirty="0"/>
              <a:t> fs –</a:t>
            </a:r>
            <a:r>
              <a:rPr lang="en-US" dirty="0" err="1"/>
              <a:t>mkdir</a:t>
            </a:r>
            <a:r>
              <a:rPr lang="en-US" dirty="0"/>
              <a:t> &lt;path&gt;</a:t>
            </a:r>
          </a:p>
          <a:p>
            <a:pPr lvl="1"/>
            <a:r>
              <a:rPr lang="en-US" dirty="0"/>
              <a:t>Path: </a:t>
            </a:r>
            <a:r>
              <a:rPr lang="en-US" dirty="0" err="1"/>
              <a:t>uri</a:t>
            </a:r>
            <a:endParaRPr lang="en-US" dirty="0"/>
          </a:p>
          <a:p>
            <a:pPr lvl="2"/>
            <a:r>
              <a:rPr lang="en-US" dirty="0"/>
              <a:t>Local file system directory: e.g., /user/</a:t>
            </a:r>
            <a:r>
              <a:rPr lang="en-US" dirty="0" err="1"/>
              <a:t>hadoop</a:t>
            </a:r>
            <a:r>
              <a:rPr lang="en-US" dirty="0"/>
              <a:t>/dir1</a:t>
            </a:r>
          </a:p>
          <a:p>
            <a:pPr lvl="2"/>
            <a:r>
              <a:rPr lang="en-US" dirty="0"/>
              <a:t>HDFS directory: e.g., </a:t>
            </a:r>
            <a:r>
              <a:rPr lang="en-US" dirty="0" err="1"/>
              <a:t>hdfs</a:t>
            </a:r>
            <a:r>
              <a:rPr lang="en-US" dirty="0"/>
              <a:t>://nn1.example.com/user/</a:t>
            </a:r>
            <a:r>
              <a:rPr lang="en-US" dirty="0" err="1"/>
              <a:t>hadoop</a:t>
            </a:r>
            <a:r>
              <a:rPr lang="en-US" dirty="0"/>
              <a:t>/</a:t>
            </a:r>
            <a:r>
              <a:rPr lang="en-US" dirty="0" err="1"/>
              <a:t>dir</a:t>
            </a:r>
            <a:endParaRPr lang="en-US" dirty="0"/>
          </a:p>
          <a:p>
            <a:r>
              <a:rPr lang="en-US" dirty="0"/>
              <a:t>Lists the contents of a directory</a:t>
            </a:r>
          </a:p>
          <a:p>
            <a:pPr lvl="1"/>
            <a:r>
              <a:rPr lang="en-US" dirty="0" err="1"/>
              <a:t>hadoop</a:t>
            </a:r>
            <a:r>
              <a:rPr lang="en-US" dirty="0"/>
              <a:t> fs –ls &lt;path&gt;</a:t>
            </a:r>
          </a:p>
          <a:p>
            <a:pPr lvl="1"/>
            <a:r>
              <a:rPr lang="en-US" dirty="0" err="1"/>
              <a:t>hadoop</a:t>
            </a:r>
            <a:r>
              <a:rPr lang="en-US" dirty="0"/>
              <a:t> fs –</a:t>
            </a:r>
            <a:r>
              <a:rPr lang="en-US" dirty="0" err="1"/>
              <a:t>lsr</a:t>
            </a:r>
            <a:r>
              <a:rPr lang="en-US" dirty="0"/>
              <a:t> &lt;path&gt;</a:t>
            </a:r>
          </a:p>
          <a:p>
            <a:endParaRPr lang="en-US" dirty="0"/>
          </a:p>
        </p:txBody>
      </p:sp>
    </p:spTree>
    <p:extLst>
      <p:ext uri="{BB962C8B-B14F-4D97-AF65-F5344CB8AC3E}">
        <p14:creationId xmlns:p14="http://schemas.microsoft.com/office/powerpoint/2010/main" val="1505147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3DF-A72C-A84C-AB1E-657D499761D5}"/>
              </a:ext>
            </a:extLst>
          </p:cNvPr>
          <p:cNvSpPr>
            <a:spLocks noGrp="1"/>
          </p:cNvSpPr>
          <p:nvPr>
            <p:ph type="title"/>
          </p:nvPr>
        </p:nvSpPr>
        <p:spPr/>
        <p:txBody>
          <a:bodyPr/>
          <a:lstStyle/>
          <a:p>
            <a:r>
              <a:rPr lang="en-US" dirty="0"/>
              <a:t>HDFS commands</a:t>
            </a:r>
          </a:p>
        </p:txBody>
      </p:sp>
      <p:sp>
        <p:nvSpPr>
          <p:cNvPr id="3" name="Content Placeholder 2">
            <a:extLst>
              <a:ext uri="{FF2B5EF4-FFF2-40B4-BE49-F238E27FC236}">
                <a16:creationId xmlns:a16="http://schemas.microsoft.com/office/drawing/2014/main" id="{910FC750-F44A-E843-81D9-CDFEF5E792C3}"/>
              </a:ext>
            </a:extLst>
          </p:cNvPr>
          <p:cNvSpPr>
            <a:spLocks noGrp="1"/>
          </p:cNvSpPr>
          <p:nvPr>
            <p:ph idx="1"/>
          </p:nvPr>
        </p:nvSpPr>
        <p:spPr/>
        <p:txBody>
          <a:bodyPr>
            <a:normAutofit lnSpcReduction="10000"/>
          </a:bodyPr>
          <a:lstStyle/>
          <a:p>
            <a:r>
              <a:rPr lang="en-US" dirty="0"/>
              <a:t>Upload files from the local file system to HDFS</a:t>
            </a:r>
          </a:p>
          <a:p>
            <a:pPr lvl="1"/>
            <a:r>
              <a:rPr lang="en-US" dirty="0" err="1"/>
              <a:t>hadoop</a:t>
            </a:r>
            <a:r>
              <a:rPr lang="en-US" dirty="0"/>
              <a:t> fs –put &lt;</a:t>
            </a:r>
            <a:r>
              <a:rPr lang="en-US" dirty="0" err="1"/>
              <a:t>localsrc</a:t>
            </a:r>
            <a:r>
              <a:rPr lang="en-US" dirty="0"/>
              <a:t>&gt; </a:t>
            </a:r>
            <a:r>
              <a:rPr lang="is-IS" dirty="0"/>
              <a:t>… &lt;HDFS destination path&gt;</a:t>
            </a:r>
          </a:p>
          <a:p>
            <a:r>
              <a:rPr lang="is-IS" dirty="0"/>
              <a:t>Download files from HDFS to the local file system</a:t>
            </a:r>
          </a:p>
          <a:p>
            <a:pPr lvl="1"/>
            <a:r>
              <a:rPr lang="en-US" dirty="0"/>
              <a:t>h</a:t>
            </a:r>
            <a:r>
              <a:rPr lang="is-IS" dirty="0"/>
              <a:t>adoop fs –get &lt;hdfs source&gt; &lt;local destination&gt;</a:t>
            </a:r>
          </a:p>
          <a:p>
            <a:r>
              <a:rPr lang="is-IS" dirty="0"/>
              <a:t>Move files that match the pattern &lt;src&gt; to &lt;dst&gt;</a:t>
            </a:r>
          </a:p>
          <a:p>
            <a:pPr lvl="1"/>
            <a:r>
              <a:rPr lang="en-US" dirty="0"/>
              <a:t>h</a:t>
            </a:r>
            <a:r>
              <a:rPr lang="is-IS" dirty="0"/>
              <a:t>adoop fs –mv &lt;src&gt; &lt;dst&gt;</a:t>
            </a:r>
          </a:p>
          <a:p>
            <a:r>
              <a:rPr lang="is-IS" dirty="0"/>
              <a:t>Copy files that match the pattern &lt;src&gt; to &lt;dst&gt;</a:t>
            </a:r>
          </a:p>
          <a:p>
            <a:pPr lvl="1"/>
            <a:r>
              <a:rPr lang="en-US" dirty="0"/>
              <a:t>h</a:t>
            </a:r>
            <a:r>
              <a:rPr lang="is-IS" dirty="0"/>
              <a:t>adoop fs –cp &lt;src&gt; &lt;dst&gt;</a:t>
            </a:r>
          </a:p>
          <a:p>
            <a:r>
              <a:rPr lang="is-IS" dirty="0"/>
              <a:t>Delete all files that match the pattern &lt;src&gt;</a:t>
            </a:r>
          </a:p>
          <a:p>
            <a:pPr lvl="1"/>
            <a:r>
              <a:rPr lang="en-US" dirty="0"/>
              <a:t>h</a:t>
            </a:r>
            <a:r>
              <a:rPr lang="is-IS" dirty="0"/>
              <a:t>adoop fs –rm &lt;src&gt;</a:t>
            </a:r>
          </a:p>
        </p:txBody>
      </p:sp>
    </p:spTree>
    <p:extLst>
      <p:ext uri="{BB962C8B-B14F-4D97-AF65-F5344CB8AC3E}">
        <p14:creationId xmlns:p14="http://schemas.microsoft.com/office/powerpoint/2010/main" val="28153071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4685-C1A3-6E43-AF5D-44CAF163ED76}"/>
              </a:ext>
            </a:extLst>
          </p:cNvPr>
          <p:cNvSpPr>
            <a:spLocks noGrp="1"/>
          </p:cNvSpPr>
          <p:nvPr>
            <p:ph type="title"/>
          </p:nvPr>
        </p:nvSpPr>
        <p:spPr/>
        <p:txBody>
          <a:bodyPr/>
          <a:lstStyle/>
          <a:p>
            <a:r>
              <a:rPr lang="en-US" dirty="0"/>
              <a:t>HDFS commands</a:t>
            </a:r>
          </a:p>
        </p:txBody>
      </p:sp>
      <p:sp>
        <p:nvSpPr>
          <p:cNvPr id="3" name="Content Placeholder 2">
            <a:extLst>
              <a:ext uri="{FF2B5EF4-FFF2-40B4-BE49-F238E27FC236}">
                <a16:creationId xmlns:a16="http://schemas.microsoft.com/office/drawing/2014/main" id="{2FC66C24-3C0E-0440-9082-0B1A4A801690}"/>
              </a:ext>
            </a:extLst>
          </p:cNvPr>
          <p:cNvSpPr>
            <a:spLocks noGrp="1"/>
          </p:cNvSpPr>
          <p:nvPr>
            <p:ph idx="1"/>
          </p:nvPr>
        </p:nvSpPr>
        <p:spPr/>
        <p:txBody>
          <a:bodyPr/>
          <a:lstStyle/>
          <a:p>
            <a:r>
              <a:rPr lang="en-US" dirty="0"/>
              <a:t>Fetch all files that match the pattern defined by &lt;</a:t>
            </a:r>
            <a:r>
              <a:rPr lang="en-US" dirty="0" err="1"/>
              <a:t>src</a:t>
            </a:r>
            <a:r>
              <a:rPr lang="en-US" dirty="0"/>
              <a:t>&gt;</a:t>
            </a:r>
          </a:p>
          <a:p>
            <a:pPr lvl="1"/>
            <a:r>
              <a:rPr lang="en-US" dirty="0"/>
              <a:t>Hadoop fs –cat &lt;</a:t>
            </a:r>
            <a:r>
              <a:rPr lang="en-US" dirty="0" err="1"/>
              <a:t>src</a:t>
            </a:r>
            <a:r>
              <a:rPr lang="en-US" dirty="0"/>
              <a:t>&gt;</a:t>
            </a:r>
          </a:p>
          <a:p>
            <a:r>
              <a:rPr lang="is-IS" dirty="0"/>
              <a:t>…</a:t>
            </a:r>
            <a:endParaRPr lang="en-US" dirty="0"/>
          </a:p>
          <a:p>
            <a:r>
              <a:rPr lang="en-US" dirty="0"/>
              <a:t>Copy file or directories recursively </a:t>
            </a:r>
            <a:br>
              <a:rPr lang="en-US" dirty="0"/>
            </a:br>
            <a:r>
              <a:rPr lang="en-US" dirty="0"/>
              <a:t>(used for large inter/intra-cluster copying)</a:t>
            </a:r>
          </a:p>
          <a:p>
            <a:pPr lvl="1"/>
            <a:r>
              <a:rPr lang="en-US" dirty="0" err="1"/>
              <a:t>hadoop</a:t>
            </a:r>
            <a:r>
              <a:rPr lang="en-US" dirty="0"/>
              <a:t> </a:t>
            </a:r>
            <a:r>
              <a:rPr lang="en-US" dirty="0" err="1"/>
              <a:t>distcp</a:t>
            </a:r>
            <a:r>
              <a:rPr lang="en-US" dirty="0"/>
              <a:t> &lt;source </a:t>
            </a:r>
            <a:r>
              <a:rPr lang="en-US" dirty="0" err="1"/>
              <a:t>url</a:t>
            </a:r>
            <a:r>
              <a:rPr lang="en-US" dirty="0"/>
              <a:t>&gt; &lt;destination </a:t>
            </a:r>
            <a:r>
              <a:rPr lang="en-US" dirty="0" err="1"/>
              <a:t>url</a:t>
            </a:r>
            <a:r>
              <a:rPr lang="en-US" dirty="0"/>
              <a:t>&gt;</a:t>
            </a:r>
          </a:p>
          <a:p>
            <a:endParaRPr lang="en-US" dirty="0"/>
          </a:p>
        </p:txBody>
      </p:sp>
    </p:spTree>
    <p:extLst>
      <p:ext uri="{BB962C8B-B14F-4D97-AF65-F5344CB8AC3E}">
        <p14:creationId xmlns:p14="http://schemas.microsoft.com/office/powerpoint/2010/main" val="932389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03B2-A63E-CF4F-8646-D8DD1F87854A}"/>
              </a:ext>
            </a:extLst>
          </p:cNvPr>
          <p:cNvSpPr>
            <a:spLocks noGrp="1"/>
          </p:cNvSpPr>
          <p:nvPr>
            <p:ph type="title"/>
          </p:nvPr>
        </p:nvSpPr>
        <p:spPr/>
        <p:txBody>
          <a:bodyPr/>
          <a:lstStyle/>
          <a:p>
            <a:r>
              <a:rPr lang="en-US" dirty="0"/>
              <a:t>Datacenter job running</a:t>
            </a:r>
          </a:p>
        </p:txBody>
      </p:sp>
      <p:sp>
        <p:nvSpPr>
          <p:cNvPr id="3" name="Content Placeholder 2">
            <a:extLst>
              <a:ext uri="{FF2B5EF4-FFF2-40B4-BE49-F238E27FC236}">
                <a16:creationId xmlns:a16="http://schemas.microsoft.com/office/drawing/2014/main" id="{859324C7-BF1A-BF4C-AF65-372A4B829F6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F6AD91D-64FA-D34A-90DA-7D7EBB20037E}"/>
              </a:ext>
            </a:extLst>
          </p:cNvPr>
          <p:cNvPicPr>
            <a:picLocks noChangeAspect="1"/>
          </p:cNvPicPr>
          <p:nvPr/>
        </p:nvPicPr>
        <p:blipFill>
          <a:blip r:embed="rId2"/>
          <a:stretch>
            <a:fillRect/>
          </a:stretch>
        </p:blipFill>
        <p:spPr>
          <a:xfrm>
            <a:off x="838200" y="1825625"/>
            <a:ext cx="10671810" cy="4795984"/>
          </a:xfrm>
          <a:prstGeom prst="rect">
            <a:avLst/>
          </a:prstGeom>
        </p:spPr>
      </p:pic>
    </p:spTree>
    <p:extLst>
      <p:ext uri="{BB962C8B-B14F-4D97-AF65-F5344CB8AC3E}">
        <p14:creationId xmlns:p14="http://schemas.microsoft.com/office/powerpoint/2010/main" val="27555207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1C4C7B-1523-7247-9828-5B3DA581DFC9}"/>
              </a:ext>
            </a:extLst>
          </p:cNvPr>
          <p:cNvSpPr>
            <a:spLocks noGrp="1"/>
          </p:cNvSpPr>
          <p:nvPr>
            <p:ph type="title"/>
          </p:nvPr>
        </p:nvSpPr>
        <p:spPr/>
        <p:txBody>
          <a:bodyPr/>
          <a:lstStyle/>
          <a:p>
            <a:r>
              <a:rPr lang="en-US"/>
              <a:t>HBase</a:t>
            </a:r>
            <a:r>
              <a:rPr lang="en-US" dirty="0"/>
              <a:t> (Inspired by </a:t>
            </a:r>
            <a:r>
              <a:rPr lang="en-US" dirty="0" err="1"/>
              <a:t>BigTable</a:t>
            </a:r>
            <a:r>
              <a:rPr lang="en-US" dirty="0"/>
              <a:t>)</a:t>
            </a:r>
          </a:p>
        </p:txBody>
      </p:sp>
      <p:sp>
        <p:nvSpPr>
          <p:cNvPr id="5" name="Text Placeholder 4">
            <a:extLst>
              <a:ext uri="{FF2B5EF4-FFF2-40B4-BE49-F238E27FC236}">
                <a16:creationId xmlns:a16="http://schemas.microsoft.com/office/drawing/2014/main" id="{A1AA145D-33E6-E04F-B974-D45B13199D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27322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D3E9-49ED-9449-B5F6-AD4478A99417}"/>
              </a:ext>
            </a:extLst>
          </p:cNvPr>
          <p:cNvSpPr>
            <a:spLocks noGrp="1"/>
          </p:cNvSpPr>
          <p:nvPr>
            <p:ph type="title"/>
          </p:nvPr>
        </p:nvSpPr>
        <p:spPr/>
        <p:txBody>
          <a:bodyPr/>
          <a:lstStyle/>
          <a:p>
            <a:r>
              <a:rPr lang="en-US" dirty="0"/>
              <a:t>Data Store: NoSQL</a:t>
            </a:r>
          </a:p>
        </p:txBody>
      </p:sp>
      <p:sp>
        <p:nvSpPr>
          <p:cNvPr id="3" name="Content Placeholder 2">
            <a:extLst>
              <a:ext uri="{FF2B5EF4-FFF2-40B4-BE49-F238E27FC236}">
                <a16:creationId xmlns:a16="http://schemas.microsoft.com/office/drawing/2014/main" id="{B2128793-6DA5-A241-A665-6D9DFE776E41}"/>
              </a:ext>
            </a:extLst>
          </p:cNvPr>
          <p:cNvSpPr>
            <a:spLocks noGrp="1"/>
          </p:cNvSpPr>
          <p:nvPr>
            <p:ph idx="1"/>
          </p:nvPr>
        </p:nvSpPr>
        <p:spPr/>
        <p:txBody>
          <a:bodyPr/>
          <a:lstStyle/>
          <a:p>
            <a:r>
              <a:rPr lang="en-US" dirty="0"/>
              <a:t>NoSQL on top of DFS</a:t>
            </a:r>
          </a:p>
          <a:p>
            <a:endParaRPr lang="en-US" dirty="0"/>
          </a:p>
          <a:p>
            <a:r>
              <a:rPr lang="en-US" dirty="0"/>
              <a:t>Key-value store</a:t>
            </a:r>
          </a:p>
          <a:p>
            <a:pPr lvl="1"/>
            <a:r>
              <a:rPr lang="en-US" dirty="0">
                <a:latin typeface="Helvetica Neue" charset="0"/>
                <a:ea typeface="Helvetica Neue" charset="0"/>
                <a:cs typeface="Helvetica Neue" charset="0"/>
              </a:rPr>
              <a:t>Distributed hash table: </a:t>
            </a:r>
            <a:r>
              <a:rPr lang="en-US" dirty="0">
                <a:latin typeface="Courier" charset="0"/>
                <a:ea typeface="Courier" charset="0"/>
                <a:cs typeface="Courier" charset="0"/>
              </a:rPr>
              <a:t>put, get</a:t>
            </a:r>
          </a:p>
          <a:p>
            <a:pPr lvl="1"/>
            <a:r>
              <a:rPr lang="en-US" dirty="0">
                <a:latin typeface="Helvetica Neue" charset="0"/>
                <a:ea typeface="Helvetica Neue" charset="0"/>
                <a:cs typeface="Helvetica Neue" charset="0"/>
              </a:rPr>
              <a:t>E.g., Cassandra</a:t>
            </a:r>
          </a:p>
          <a:p>
            <a:endParaRPr lang="en-US" dirty="0"/>
          </a:p>
          <a:p>
            <a:r>
              <a:rPr lang="en-US" b="1" dirty="0" err="1"/>
              <a:t>Bigtable</a:t>
            </a:r>
            <a:r>
              <a:rPr lang="en-US" dirty="0"/>
              <a:t> style</a:t>
            </a:r>
          </a:p>
          <a:p>
            <a:pPr lvl="1"/>
            <a:r>
              <a:rPr lang="en-US" dirty="0"/>
              <a:t>A sparse set of rows </a:t>
            </a:r>
          </a:p>
          <a:p>
            <a:pPr lvl="1"/>
            <a:r>
              <a:rPr lang="en-US" dirty="0"/>
              <a:t>E.g., </a:t>
            </a:r>
            <a:r>
              <a:rPr lang="en-US" b="1" dirty="0" err="1"/>
              <a:t>HBase</a:t>
            </a:r>
            <a:endParaRPr lang="en-US" b="1" dirty="0"/>
          </a:p>
        </p:txBody>
      </p:sp>
    </p:spTree>
    <p:extLst>
      <p:ext uri="{BB962C8B-B14F-4D97-AF65-F5344CB8AC3E}">
        <p14:creationId xmlns:p14="http://schemas.microsoft.com/office/powerpoint/2010/main" val="2618511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HBase</a:t>
            </a:r>
            <a:endParaRPr lang="en-US" dirty="0"/>
          </a:p>
        </p:txBody>
      </p:sp>
      <p:sp>
        <p:nvSpPr>
          <p:cNvPr id="5" name="Content Placeholder 4"/>
          <p:cNvSpPr>
            <a:spLocks noGrp="1"/>
          </p:cNvSpPr>
          <p:nvPr>
            <p:ph idx="1"/>
          </p:nvPr>
        </p:nvSpPr>
        <p:spPr/>
        <p:txBody>
          <a:bodyPr>
            <a:normAutofit/>
          </a:bodyPr>
          <a:lstStyle/>
          <a:p>
            <a:r>
              <a:rPr lang="en-US" dirty="0"/>
              <a:t>A distributed storage system for structured data</a:t>
            </a:r>
          </a:p>
          <a:p>
            <a:pPr lvl="1"/>
            <a:r>
              <a:rPr lang="en-US" dirty="0"/>
              <a:t>Target workloads: both throughput-oriented batch processing jobs and latency-sensitive serving of data to end users</a:t>
            </a:r>
          </a:p>
          <a:p>
            <a:r>
              <a:rPr lang="en-US" dirty="0"/>
              <a:t>A simple data model that supports dynamic control over data layout and format and allows clients to reason about the locality of data</a:t>
            </a:r>
          </a:p>
          <a:p>
            <a:pPr lvl="1"/>
            <a:r>
              <a:rPr lang="en-US" dirty="0"/>
              <a:t>It does not support a full relational data model</a:t>
            </a:r>
          </a:p>
          <a:p>
            <a:pPr lvl="1"/>
            <a:r>
              <a:rPr lang="en-US" dirty="0"/>
              <a:t>Control locality through schema choices</a:t>
            </a:r>
          </a:p>
          <a:p>
            <a:pPr lvl="1"/>
            <a:r>
              <a:rPr lang="en-US" dirty="0"/>
              <a:t>Serve data out of memory or from disk; control through schema parameters</a:t>
            </a:r>
          </a:p>
          <a:p>
            <a:r>
              <a:rPr lang="en-US" dirty="0" err="1"/>
              <a:t>HBase</a:t>
            </a:r>
            <a:r>
              <a:rPr lang="en-US" dirty="0"/>
              <a:t> supports HDFS out of the box as its distributed file system.</a:t>
            </a:r>
          </a:p>
          <a:p>
            <a:endParaRPr lang="en-US" dirty="0"/>
          </a:p>
        </p:txBody>
      </p:sp>
    </p:spTree>
    <p:extLst>
      <p:ext uri="{BB962C8B-B14F-4D97-AF65-F5344CB8AC3E}">
        <p14:creationId xmlns:p14="http://schemas.microsoft.com/office/powerpoint/2010/main" val="2633253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64EE-0598-0041-BE64-436ECBAE9795}"/>
              </a:ext>
            </a:extLst>
          </p:cNvPr>
          <p:cNvSpPr>
            <a:spLocks noGrp="1"/>
          </p:cNvSpPr>
          <p:nvPr>
            <p:ph type="title"/>
          </p:nvPr>
        </p:nvSpPr>
        <p:spPr/>
        <p:txBody>
          <a:bodyPr/>
          <a:lstStyle/>
          <a:p>
            <a:r>
              <a:rPr lang="en-US" dirty="0"/>
              <a:t>HDFS vs </a:t>
            </a:r>
            <a:r>
              <a:rPr lang="en-US" dirty="0" err="1"/>
              <a:t>HBase</a:t>
            </a:r>
            <a:endParaRPr lang="en-US" dirty="0"/>
          </a:p>
        </p:txBody>
      </p:sp>
      <p:sp>
        <p:nvSpPr>
          <p:cNvPr id="3" name="Content Placeholder 2">
            <a:extLst>
              <a:ext uri="{FF2B5EF4-FFF2-40B4-BE49-F238E27FC236}">
                <a16:creationId xmlns:a16="http://schemas.microsoft.com/office/drawing/2014/main" id="{BE868291-CC5A-F942-A345-5C1593F2AD1B}"/>
              </a:ext>
            </a:extLst>
          </p:cNvPr>
          <p:cNvSpPr>
            <a:spLocks noGrp="1"/>
          </p:cNvSpPr>
          <p:nvPr>
            <p:ph idx="1"/>
          </p:nvPr>
        </p:nvSpPr>
        <p:spPr/>
        <p:txBody>
          <a:bodyPr/>
          <a:lstStyle/>
          <a:p>
            <a:r>
              <a:rPr lang="en-US" dirty="0"/>
              <a:t>HDFS: a distributed file system that is well suited for the storage of large files</a:t>
            </a:r>
          </a:p>
          <a:p>
            <a:endParaRPr lang="en-US" dirty="0"/>
          </a:p>
          <a:p>
            <a:r>
              <a:rPr lang="en-US" dirty="0" err="1"/>
              <a:t>HBase</a:t>
            </a:r>
            <a:r>
              <a:rPr lang="en-US" dirty="0"/>
              <a:t>: built on top of HDFS and provides fast record lookups (and updates) for large tables.</a:t>
            </a:r>
          </a:p>
          <a:p>
            <a:pPr lvl="1"/>
            <a:r>
              <a:rPr lang="en-US" dirty="0"/>
              <a:t>puts your data in indexed "</a:t>
            </a:r>
            <a:r>
              <a:rPr lang="en-US" dirty="0" err="1"/>
              <a:t>StoreFiles</a:t>
            </a:r>
            <a:r>
              <a:rPr lang="en-US" dirty="0"/>
              <a:t>" that exist on HDFS for high-speed lookups.</a:t>
            </a:r>
          </a:p>
        </p:txBody>
      </p:sp>
    </p:spTree>
    <p:extLst>
      <p:ext uri="{BB962C8B-B14F-4D97-AF65-F5344CB8AC3E}">
        <p14:creationId xmlns:p14="http://schemas.microsoft.com/office/powerpoint/2010/main" val="4124423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581B-DFD8-9249-9688-953A8FCAA323}"/>
              </a:ext>
            </a:extLst>
          </p:cNvPr>
          <p:cNvSpPr>
            <a:spLocks noGrp="1"/>
          </p:cNvSpPr>
          <p:nvPr>
            <p:ph type="title"/>
          </p:nvPr>
        </p:nvSpPr>
        <p:spPr/>
        <p:txBody>
          <a:bodyPr/>
          <a:lstStyle/>
          <a:p>
            <a:r>
              <a:rPr lang="en-US" dirty="0"/>
              <a:t>Data Model</a:t>
            </a:r>
          </a:p>
        </p:txBody>
      </p:sp>
      <p:sp>
        <p:nvSpPr>
          <p:cNvPr id="3" name="Content Placeholder 2">
            <a:extLst>
              <a:ext uri="{FF2B5EF4-FFF2-40B4-BE49-F238E27FC236}">
                <a16:creationId xmlns:a16="http://schemas.microsoft.com/office/drawing/2014/main" id="{20F53291-EF21-684B-A3A5-A1816F9DC379}"/>
              </a:ext>
            </a:extLst>
          </p:cNvPr>
          <p:cNvSpPr>
            <a:spLocks noGrp="1"/>
          </p:cNvSpPr>
          <p:nvPr>
            <p:ph idx="1"/>
          </p:nvPr>
        </p:nvSpPr>
        <p:spPr/>
        <p:txBody>
          <a:bodyPr/>
          <a:lstStyle/>
          <a:p>
            <a:r>
              <a:rPr lang="en-US" dirty="0"/>
              <a:t>Applications store data into an </a:t>
            </a:r>
            <a:r>
              <a:rPr lang="en-US" dirty="0" err="1"/>
              <a:t>HBase</a:t>
            </a:r>
            <a:r>
              <a:rPr lang="en-US" dirty="0"/>
              <a:t> table</a:t>
            </a:r>
          </a:p>
          <a:p>
            <a:r>
              <a:rPr lang="en-US" dirty="0"/>
              <a:t>Tables are made of rows and columns</a:t>
            </a:r>
          </a:p>
          <a:p>
            <a:r>
              <a:rPr lang="en-US" dirty="0"/>
              <a:t>All columns in </a:t>
            </a:r>
            <a:r>
              <a:rPr lang="en-US" dirty="0" err="1"/>
              <a:t>HBase</a:t>
            </a:r>
            <a:r>
              <a:rPr lang="en-US" dirty="0"/>
              <a:t> belong to a particular column family</a:t>
            </a:r>
          </a:p>
          <a:p>
            <a:r>
              <a:rPr lang="en-US" dirty="0"/>
              <a:t>Table cells -- the intersection of row and column coordinates -- are versioned</a:t>
            </a:r>
          </a:p>
          <a:p>
            <a:r>
              <a:rPr lang="en-US" dirty="0"/>
              <a:t>A cell’s content is an </a:t>
            </a:r>
            <a:r>
              <a:rPr lang="en-US" dirty="0" err="1"/>
              <a:t>uninterpreted</a:t>
            </a:r>
            <a:r>
              <a:rPr lang="en-US" dirty="0"/>
              <a:t> array of bytes</a:t>
            </a:r>
          </a:p>
        </p:txBody>
      </p:sp>
    </p:spTree>
    <p:extLst>
      <p:ext uri="{BB962C8B-B14F-4D97-AF65-F5344CB8AC3E}">
        <p14:creationId xmlns:p14="http://schemas.microsoft.com/office/powerpoint/2010/main" val="32536910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F581B-DFD8-9249-9688-953A8FCAA323}"/>
              </a:ext>
            </a:extLst>
          </p:cNvPr>
          <p:cNvSpPr>
            <a:spLocks noGrp="1"/>
          </p:cNvSpPr>
          <p:nvPr>
            <p:ph type="title"/>
          </p:nvPr>
        </p:nvSpPr>
        <p:spPr/>
        <p:txBody>
          <a:bodyPr/>
          <a:lstStyle/>
          <a:p>
            <a:r>
              <a:rPr lang="en-US" dirty="0"/>
              <a:t>Data Model</a:t>
            </a:r>
          </a:p>
        </p:txBody>
      </p:sp>
      <p:sp>
        <p:nvSpPr>
          <p:cNvPr id="3" name="Content Placeholder 2">
            <a:extLst>
              <a:ext uri="{FF2B5EF4-FFF2-40B4-BE49-F238E27FC236}">
                <a16:creationId xmlns:a16="http://schemas.microsoft.com/office/drawing/2014/main" id="{20F53291-EF21-684B-A3A5-A1816F9DC379}"/>
              </a:ext>
            </a:extLst>
          </p:cNvPr>
          <p:cNvSpPr>
            <a:spLocks noGrp="1"/>
          </p:cNvSpPr>
          <p:nvPr>
            <p:ph idx="1"/>
          </p:nvPr>
        </p:nvSpPr>
        <p:spPr/>
        <p:txBody>
          <a:bodyPr>
            <a:normAutofit/>
          </a:bodyPr>
          <a:lstStyle/>
          <a:p>
            <a:r>
              <a:rPr lang="en-US" dirty="0"/>
              <a:t>Table row keys are also byte arrays so almost anything can serve as a row key from strings to binary representations of longs or even serialized data structures</a:t>
            </a:r>
          </a:p>
          <a:p>
            <a:r>
              <a:rPr lang="en-US" dirty="0"/>
              <a:t>Rows in </a:t>
            </a:r>
            <a:r>
              <a:rPr lang="en-US" dirty="0" err="1"/>
              <a:t>HBase</a:t>
            </a:r>
            <a:r>
              <a:rPr lang="en-US" dirty="0"/>
              <a:t> tables are sorted by row key</a:t>
            </a:r>
          </a:p>
          <a:p>
            <a:r>
              <a:rPr lang="en-US" dirty="0"/>
              <a:t>The sort is byte-ordered</a:t>
            </a:r>
          </a:p>
          <a:p>
            <a:r>
              <a:rPr lang="en-US" dirty="0"/>
              <a:t>All table accesses are via the table row key -- its primary key</a:t>
            </a:r>
          </a:p>
        </p:txBody>
      </p:sp>
    </p:spTree>
    <p:extLst>
      <p:ext uri="{BB962C8B-B14F-4D97-AF65-F5344CB8AC3E}">
        <p14:creationId xmlns:p14="http://schemas.microsoft.com/office/powerpoint/2010/main" val="453414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 (In Another Way to Look At)</a:t>
            </a:r>
          </a:p>
        </p:txBody>
      </p:sp>
      <p:sp>
        <p:nvSpPr>
          <p:cNvPr id="3" name="Content Placeholder 2"/>
          <p:cNvSpPr>
            <a:spLocks noGrp="1"/>
          </p:cNvSpPr>
          <p:nvPr>
            <p:ph idx="1"/>
          </p:nvPr>
        </p:nvSpPr>
        <p:spPr/>
        <p:txBody>
          <a:bodyPr/>
          <a:lstStyle/>
          <a:p>
            <a:r>
              <a:rPr lang="en-US" dirty="0"/>
              <a:t>Sparse, distributed, persistent multi-dimensional sorted map</a:t>
            </a:r>
          </a:p>
          <a:p>
            <a:r>
              <a:rPr lang="en-US" dirty="0"/>
              <a:t>Indexed by a row key, column key, and a timestamp</a:t>
            </a:r>
          </a:p>
          <a:p>
            <a:r>
              <a:rPr lang="en-US" dirty="0"/>
              <a:t>Each value: </a:t>
            </a:r>
            <a:r>
              <a:rPr lang="en-US" dirty="0" err="1"/>
              <a:t>uninterpreted</a:t>
            </a:r>
            <a:r>
              <a:rPr lang="en-US" dirty="0"/>
              <a:t> array of bytes</a:t>
            </a:r>
            <a:br>
              <a:rPr lang="en-US" dirty="0"/>
            </a:br>
            <a:br>
              <a:rPr lang="en-US" dirty="0"/>
            </a:br>
            <a:r>
              <a:rPr lang="en-US" dirty="0"/>
              <a:t>(row: string, </a:t>
            </a:r>
            <a:r>
              <a:rPr lang="en-US" dirty="0" err="1"/>
              <a:t>column:string</a:t>
            </a:r>
            <a:r>
              <a:rPr lang="en-US" dirty="0"/>
              <a:t>, time:int64) -&gt; string</a:t>
            </a:r>
          </a:p>
          <a:p>
            <a:pPr lvl="1"/>
            <a:endParaRPr lang="en-US" dirty="0"/>
          </a:p>
        </p:txBody>
      </p:sp>
    </p:spTree>
    <p:extLst>
      <p:ext uri="{BB962C8B-B14F-4D97-AF65-F5344CB8AC3E}">
        <p14:creationId xmlns:p14="http://schemas.microsoft.com/office/powerpoint/2010/main" val="25602413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p:sp>
        <p:nvSpPr>
          <p:cNvPr id="3" name="Content Placeholder 2"/>
          <p:cNvSpPr>
            <a:spLocks noGrp="1"/>
          </p:cNvSpPr>
          <p:nvPr>
            <p:ph idx="1"/>
          </p:nvPr>
        </p:nvSpPr>
        <p:spPr>
          <a:xfrm>
            <a:off x="838200" y="2155031"/>
            <a:ext cx="10515600" cy="4351338"/>
          </a:xfrm>
        </p:spPr>
        <p:txBody>
          <a:bodyPr/>
          <a:lstStyle/>
          <a:p>
            <a:endParaRPr lang="en-US" dirty="0"/>
          </a:p>
          <a:p>
            <a:endParaRPr lang="en-US" dirty="0"/>
          </a:p>
          <a:p>
            <a:endParaRPr lang="en-US" dirty="0"/>
          </a:p>
          <a:p>
            <a:r>
              <a:rPr lang="en-US" dirty="0"/>
              <a:t>Rows: per-row atomic read/write, maintains data in lexicographic order by row key</a:t>
            </a:r>
          </a:p>
          <a:p>
            <a:r>
              <a:rPr lang="en-US" dirty="0"/>
              <a:t>Column families: unit of access control, memory/disk accounting, usually same data type (compressed)</a:t>
            </a:r>
          </a:p>
          <a:p>
            <a:pPr lvl="1"/>
            <a:r>
              <a:rPr lang="en-US" dirty="0"/>
              <a:t>Column key - </a:t>
            </a:r>
            <a:r>
              <a:rPr lang="en-US" dirty="0" err="1"/>
              <a:t>family:qualifier</a:t>
            </a:r>
            <a:r>
              <a:rPr lang="en-US" dirty="0"/>
              <a:t> (e.g., </a:t>
            </a:r>
            <a:r>
              <a:rPr lang="en-US" dirty="0" err="1"/>
              <a:t>anchor:cnnsi.com</a:t>
            </a:r>
            <a:r>
              <a:rPr lang="en-US" dirty="0"/>
              <a:t>)</a:t>
            </a:r>
          </a:p>
          <a:p>
            <a:r>
              <a:rPr lang="en-US" dirty="0"/>
              <a:t>Timestamps: each cell can contain multiple versions of same data</a:t>
            </a:r>
          </a:p>
        </p:txBody>
      </p:sp>
      <p:pic>
        <p:nvPicPr>
          <p:cNvPr id="5" name="Picture 4"/>
          <p:cNvPicPr>
            <a:picLocks noChangeAspect="1"/>
          </p:cNvPicPr>
          <p:nvPr/>
        </p:nvPicPr>
        <p:blipFill>
          <a:blip r:embed="rId3"/>
          <a:stretch>
            <a:fillRect/>
          </a:stretch>
        </p:blipFill>
        <p:spPr>
          <a:xfrm>
            <a:off x="1133475" y="1337757"/>
            <a:ext cx="10220325" cy="2349801"/>
          </a:xfrm>
          <a:prstGeom prst="rect">
            <a:avLst/>
          </a:prstGeom>
        </p:spPr>
      </p:pic>
    </p:spTree>
    <p:extLst>
      <p:ext uri="{BB962C8B-B14F-4D97-AF65-F5344CB8AC3E}">
        <p14:creationId xmlns:p14="http://schemas.microsoft.com/office/powerpoint/2010/main" val="11951481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 Operations</a:t>
            </a:r>
          </a:p>
        </p:txBody>
      </p:sp>
      <p:sp>
        <p:nvSpPr>
          <p:cNvPr id="3" name="Content Placeholder 2"/>
          <p:cNvSpPr>
            <a:spLocks noGrp="1"/>
          </p:cNvSpPr>
          <p:nvPr>
            <p:ph idx="1"/>
          </p:nvPr>
        </p:nvSpPr>
        <p:spPr/>
        <p:txBody>
          <a:bodyPr>
            <a:normAutofit fontScale="92500" lnSpcReduction="10000"/>
          </a:bodyPr>
          <a:lstStyle/>
          <a:p>
            <a:r>
              <a:rPr lang="en-US" dirty="0">
                <a:hlinkClick r:id="rId2"/>
              </a:rPr>
              <a:t>Get</a:t>
            </a:r>
            <a:r>
              <a:rPr lang="en-US" dirty="0"/>
              <a:t> returns attributes for a specified row.</a:t>
            </a:r>
          </a:p>
          <a:p>
            <a:endParaRPr lang="en-US" dirty="0"/>
          </a:p>
          <a:p>
            <a:r>
              <a:rPr lang="en-US" dirty="0">
                <a:hlinkClick r:id="rId3"/>
              </a:rPr>
              <a:t>Put</a:t>
            </a:r>
            <a:r>
              <a:rPr lang="en-US" dirty="0"/>
              <a:t> either adds new rows to a table (if the key is new) or can update existing rows (if the key already exists). </a:t>
            </a:r>
          </a:p>
          <a:p>
            <a:endParaRPr lang="en-US" dirty="0"/>
          </a:p>
          <a:p>
            <a:r>
              <a:rPr lang="en-US" dirty="0">
                <a:hlinkClick r:id="rId4"/>
              </a:rPr>
              <a:t>Scan</a:t>
            </a:r>
            <a:r>
              <a:rPr lang="en-US" dirty="0"/>
              <a:t> allow iteration over multiple rows for specified attributes.</a:t>
            </a:r>
          </a:p>
          <a:p>
            <a:endParaRPr lang="en-US" dirty="0"/>
          </a:p>
          <a:p>
            <a:r>
              <a:rPr lang="en-US" dirty="0">
                <a:hlinkClick r:id="rId5"/>
              </a:rPr>
              <a:t>Delete</a:t>
            </a:r>
            <a:r>
              <a:rPr lang="en-US" dirty="0"/>
              <a:t> removes a row from a table.</a:t>
            </a:r>
          </a:p>
          <a:p>
            <a:pPr lvl="1"/>
            <a:r>
              <a:rPr lang="en-US" dirty="0" err="1"/>
              <a:t>HBase</a:t>
            </a:r>
            <a:r>
              <a:rPr lang="en-US" dirty="0"/>
              <a:t> does not modify data in place, and so deletes are handled by creating new markers called </a:t>
            </a:r>
            <a:r>
              <a:rPr lang="en-US" i="1" dirty="0"/>
              <a:t>tombstones</a:t>
            </a:r>
            <a:r>
              <a:rPr lang="en-US" dirty="0"/>
              <a:t>. These tombstones, along with the dead values, are cleaned up on major compactions.</a:t>
            </a:r>
          </a:p>
          <a:p>
            <a:endParaRPr lang="en-US" dirty="0"/>
          </a:p>
        </p:txBody>
      </p:sp>
    </p:spTree>
    <p:extLst>
      <p:ext uri="{BB962C8B-B14F-4D97-AF65-F5344CB8AC3E}">
        <p14:creationId xmlns:p14="http://schemas.microsoft.com/office/powerpoint/2010/main" val="155878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1B40-C460-9D41-A323-07415F145D5D}"/>
              </a:ext>
            </a:extLst>
          </p:cNvPr>
          <p:cNvSpPr>
            <a:spLocks noGrp="1"/>
          </p:cNvSpPr>
          <p:nvPr>
            <p:ph type="title"/>
          </p:nvPr>
        </p:nvSpPr>
        <p:spPr/>
        <p:txBody>
          <a:bodyPr/>
          <a:lstStyle/>
          <a:p>
            <a:r>
              <a:rPr lang="en-US" dirty="0"/>
              <a:t>Datacenter structure</a:t>
            </a:r>
          </a:p>
        </p:txBody>
      </p:sp>
      <p:sp>
        <p:nvSpPr>
          <p:cNvPr id="3" name="Content Placeholder 2">
            <a:extLst>
              <a:ext uri="{FF2B5EF4-FFF2-40B4-BE49-F238E27FC236}">
                <a16:creationId xmlns:a16="http://schemas.microsoft.com/office/drawing/2014/main" id="{AEB27E62-F2B7-094C-880B-043B97BB8FE8}"/>
              </a:ext>
            </a:extLst>
          </p:cNvPr>
          <p:cNvSpPr>
            <a:spLocks noGrp="1"/>
          </p:cNvSpPr>
          <p:nvPr>
            <p:ph idx="1"/>
          </p:nvPr>
        </p:nvSpPr>
        <p:spPr/>
        <p:txBody>
          <a:bodyPr/>
          <a:lstStyle/>
          <a:p>
            <a:endParaRPr lang="en-US" dirty="0"/>
          </a:p>
        </p:txBody>
      </p:sp>
      <p:pic>
        <p:nvPicPr>
          <p:cNvPr id="12" name="Picture 11">
            <a:extLst>
              <a:ext uri="{FF2B5EF4-FFF2-40B4-BE49-F238E27FC236}">
                <a16:creationId xmlns:a16="http://schemas.microsoft.com/office/drawing/2014/main" id="{A4401900-52A7-5F43-B09F-792E2260090B}"/>
              </a:ext>
            </a:extLst>
          </p:cNvPr>
          <p:cNvPicPr>
            <a:picLocks noChangeAspect="1"/>
          </p:cNvPicPr>
          <p:nvPr/>
        </p:nvPicPr>
        <p:blipFill>
          <a:blip r:embed="rId2"/>
          <a:stretch>
            <a:fillRect/>
          </a:stretch>
        </p:blipFill>
        <p:spPr>
          <a:xfrm>
            <a:off x="3230962" y="2899690"/>
            <a:ext cx="1320549" cy="859495"/>
          </a:xfrm>
          <a:prstGeom prst="rect">
            <a:avLst/>
          </a:prstGeom>
        </p:spPr>
      </p:pic>
      <p:pic>
        <p:nvPicPr>
          <p:cNvPr id="18" name="Picture 17">
            <a:extLst>
              <a:ext uri="{FF2B5EF4-FFF2-40B4-BE49-F238E27FC236}">
                <a16:creationId xmlns:a16="http://schemas.microsoft.com/office/drawing/2014/main" id="{72BDBF35-1507-C84F-A5FE-D64D50E10E94}"/>
              </a:ext>
            </a:extLst>
          </p:cNvPr>
          <p:cNvPicPr>
            <a:picLocks noChangeAspect="1"/>
          </p:cNvPicPr>
          <p:nvPr/>
        </p:nvPicPr>
        <p:blipFill>
          <a:blip r:embed="rId2"/>
          <a:stretch>
            <a:fillRect/>
          </a:stretch>
        </p:blipFill>
        <p:spPr>
          <a:xfrm>
            <a:off x="3230962" y="4621584"/>
            <a:ext cx="1320549" cy="859495"/>
          </a:xfrm>
          <a:prstGeom prst="rect">
            <a:avLst/>
          </a:prstGeom>
        </p:spPr>
      </p:pic>
      <p:pic>
        <p:nvPicPr>
          <p:cNvPr id="20" name="Picture 19">
            <a:extLst>
              <a:ext uri="{FF2B5EF4-FFF2-40B4-BE49-F238E27FC236}">
                <a16:creationId xmlns:a16="http://schemas.microsoft.com/office/drawing/2014/main" id="{AA51AAF7-5591-0045-815A-BDE68DF91C90}"/>
              </a:ext>
            </a:extLst>
          </p:cNvPr>
          <p:cNvPicPr>
            <a:picLocks noChangeAspect="1"/>
          </p:cNvPicPr>
          <p:nvPr/>
        </p:nvPicPr>
        <p:blipFill>
          <a:blip r:embed="rId2"/>
          <a:stretch>
            <a:fillRect/>
          </a:stretch>
        </p:blipFill>
        <p:spPr>
          <a:xfrm>
            <a:off x="3230962" y="5694515"/>
            <a:ext cx="1320549" cy="859495"/>
          </a:xfrm>
          <a:prstGeom prst="rect">
            <a:avLst/>
          </a:prstGeom>
        </p:spPr>
      </p:pic>
      <p:cxnSp>
        <p:nvCxnSpPr>
          <p:cNvPr id="23" name="Straight Connector 22">
            <a:extLst>
              <a:ext uri="{FF2B5EF4-FFF2-40B4-BE49-F238E27FC236}">
                <a16:creationId xmlns:a16="http://schemas.microsoft.com/office/drawing/2014/main" id="{81213EEF-B794-C047-8D2C-D57D511A94E6}"/>
              </a:ext>
            </a:extLst>
          </p:cNvPr>
          <p:cNvCxnSpPr/>
          <p:nvPr/>
        </p:nvCxnSpPr>
        <p:spPr>
          <a:xfrm>
            <a:off x="3865824" y="3876890"/>
            <a:ext cx="0" cy="660903"/>
          </a:xfrm>
          <a:prstGeom prst="line">
            <a:avLst/>
          </a:prstGeom>
          <a:ln w="50800">
            <a:prstDash val="sysDot"/>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567CB864-E707-8943-97AA-FE8A12DA2539}"/>
              </a:ext>
            </a:extLst>
          </p:cNvPr>
          <p:cNvSpPr/>
          <p:nvPr/>
        </p:nvSpPr>
        <p:spPr>
          <a:xfrm>
            <a:off x="3247881" y="2249009"/>
            <a:ext cx="1286710" cy="491197"/>
          </a:xfrm>
          <a:prstGeom prst="round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414DA9B-0396-DA41-BCEC-59AF2ABBDFC8}"/>
              </a:ext>
            </a:extLst>
          </p:cNvPr>
          <p:cNvSpPr/>
          <p:nvPr/>
        </p:nvSpPr>
        <p:spPr>
          <a:xfrm>
            <a:off x="3041959" y="2093360"/>
            <a:ext cx="1692998" cy="454484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D863942-8DE4-AC40-9B42-8B19725B63A5}"/>
              </a:ext>
            </a:extLst>
          </p:cNvPr>
          <p:cNvCxnSpPr/>
          <p:nvPr/>
        </p:nvCxnSpPr>
        <p:spPr>
          <a:xfrm>
            <a:off x="3449365"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A486CBA-60AF-E145-A4BB-64D6CF2DD249}"/>
              </a:ext>
            </a:extLst>
          </p:cNvPr>
          <p:cNvCxnSpPr/>
          <p:nvPr/>
        </p:nvCxnSpPr>
        <p:spPr>
          <a:xfrm>
            <a:off x="4054438"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B1E57E-D941-0143-B97A-91D3EE87C06F}"/>
              </a:ext>
            </a:extLst>
          </p:cNvPr>
          <p:cNvCxnSpPr>
            <a:cxnSpLocks/>
          </p:cNvCxnSpPr>
          <p:nvPr/>
        </p:nvCxnSpPr>
        <p:spPr>
          <a:xfrm>
            <a:off x="3639488" y="2383076"/>
            <a:ext cx="488887" cy="2625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555C22-FA46-DF41-B1C0-D8ECD18043B8}"/>
              </a:ext>
            </a:extLst>
          </p:cNvPr>
          <p:cNvCxnSpPr>
            <a:cxnSpLocks/>
          </p:cNvCxnSpPr>
          <p:nvPr/>
        </p:nvCxnSpPr>
        <p:spPr>
          <a:xfrm flipH="1">
            <a:off x="3639488" y="2383076"/>
            <a:ext cx="414950" cy="26255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C419BD3-04AA-5B4F-B225-1C94B1EB4634}"/>
              </a:ext>
            </a:extLst>
          </p:cNvPr>
          <p:cNvPicPr>
            <a:picLocks noChangeAspect="1"/>
          </p:cNvPicPr>
          <p:nvPr/>
        </p:nvPicPr>
        <p:blipFill>
          <a:blip r:embed="rId2"/>
          <a:stretch>
            <a:fillRect/>
          </a:stretch>
        </p:blipFill>
        <p:spPr>
          <a:xfrm>
            <a:off x="5338910" y="2899690"/>
            <a:ext cx="1320549" cy="859495"/>
          </a:xfrm>
          <a:prstGeom prst="rect">
            <a:avLst/>
          </a:prstGeom>
        </p:spPr>
      </p:pic>
      <p:pic>
        <p:nvPicPr>
          <p:cNvPr id="41" name="Picture 40">
            <a:extLst>
              <a:ext uri="{FF2B5EF4-FFF2-40B4-BE49-F238E27FC236}">
                <a16:creationId xmlns:a16="http://schemas.microsoft.com/office/drawing/2014/main" id="{DAC06ACB-4490-2D47-AC13-C74E45328659}"/>
              </a:ext>
            </a:extLst>
          </p:cNvPr>
          <p:cNvPicPr>
            <a:picLocks noChangeAspect="1"/>
          </p:cNvPicPr>
          <p:nvPr/>
        </p:nvPicPr>
        <p:blipFill>
          <a:blip r:embed="rId2"/>
          <a:stretch>
            <a:fillRect/>
          </a:stretch>
        </p:blipFill>
        <p:spPr>
          <a:xfrm>
            <a:off x="5338910" y="4621584"/>
            <a:ext cx="1320549" cy="859495"/>
          </a:xfrm>
          <a:prstGeom prst="rect">
            <a:avLst/>
          </a:prstGeom>
        </p:spPr>
      </p:pic>
      <p:pic>
        <p:nvPicPr>
          <p:cNvPr id="42" name="Picture 41">
            <a:extLst>
              <a:ext uri="{FF2B5EF4-FFF2-40B4-BE49-F238E27FC236}">
                <a16:creationId xmlns:a16="http://schemas.microsoft.com/office/drawing/2014/main" id="{10AC5BE7-4887-564D-965F-DF4C156E0613}"/>
              </a:ext>
            </a:extLst>
          </p:cNvPr>
          <p:cNvPicPr>
            <a:picLocks noChangeAspect="1"/>
          </p:cNvPicPr>
          <p:nvPr/>
        </p:nvPicPr>
        <p:blipFill>
          <a:blip r:embed="rId2"/>
          <a:stretch>
            <a:fillRect/>
          </a:stretch>
        </p:blipFill>
        <p:spPr>
          <a:xfrm>
            <a:off x="5338910" y="5694515"/>
            <a:ext cx="1320549" cy="859495"/>
          </a:xfrm>
          <a:prstGeom prst="rect">
            <a:avLst/>
          </a:prstGeom>
        </p:spPr>
      </p:pic>
      <p:cxnSp>
        <p:nvCxnSpPr>
          <p:cNvPr id="43" name="Straight Connector 42">
            <a:extLst>
              <a:ext uri="{FF2B5EF4-FFF2-40B4-BE49-F238E27FC236}">
                <a16:creationId xmlns:a16="http://schemas.microsoft.com/office/drawing/2014/main" id="{AFEA2DAA-078E-0C4A-BBAF-D530E9B6857A}"/>
              </a:ext>
            </a:extLst>
          </p:cNvPr>
          <p:cNvCxnSpPr/>
          <p:nvPr/>
        </p:nvCxnSpPr>
        <p:spPr>
          <a:xfrm>
            <a:off x="5973772" y="3876890"/>
            <a:ext cx="0" cy="660903"/>
          </a:xfrm>
          <a:prstGeom prst="line">
            <a:avLst/>
          </a:prstGeom>
          <a:ln w="50800">
            <a:prstDash val="sysDot"/>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83361518-0749-2949-9F64-146C143B4E74}"/>
              </a:ext>
            </a:extLst>
          </p:cNvPr>
          <p:cNvSpPr/>
          <p:nvPr/>
        </p:nvSpPr>
        <p:spPr>
          <a:xfrm>
            <a:off x="5355829" y="2249009"/>
            <a:ext cx="1286710" cy="491197"/>
          </a:xfrm>
          <a:prstGeom prst="round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E5C607-AAC3-2C48-96D2-27035EB749ED}"/>
              </a:ext>
            </a:extLst>
          </p:cNvPr>
          <p:cNvSpPr/>
          <p:nvPr/>
        </p:nvSpPr>
        <p:spPr>
          <a:xfrm>
            <a:off x="5149907" y="2093360"/>
            <a:ext cx="1692998" cy="454484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608BF40D-4D36-8D47-824B-D9616FDDAE7C}"/>
              </a:ext>
            </a:extLst>
          </p:cNvPr>
          <p:cNvCxnSpPr/>
          <p:nvPr/>
        </p:nvCxnSpPr>
        <p:spPr>
          <a:xfrm>
            <a:off x="5557313"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ECAE2D5-C0FD-E741-B0C4-52D2474C4BCA}"/>
              </a:ext>
            </a:extLst>
          </p:cNvPr>
          <p:cNvCxnSpPr/>
          <p:nvPr/>
        </p:nvCxnSpPr>
        <p:spPr>
          <a:xfrm>
            <a:off x="6162386"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FFAE406-E19A-E74A-868A-3DD4DE68DA0D}"/>
              </a:ext>
            </a:extLst>
          </p:cNvPr>
          <p:cNvCxnSpPr>
            <a:cxnSpLocks/>
          </p:cNvCxnSpPr>
          <p:nvPr/>
        </p:nvCxnSpPr>
        <p:spPr>
          <a:xfrm>
            <a:off x="5747436" y="2383076"/>
            <a:ext cx="488887" cy="2625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E70315C-F60E-174D-AC3D-D9B7360BC8B9}"/>
              </a:ext>
            </a:extLst>
          </p:cNvPr>
          <p:cNvCxnSpPr>
            <a:cxnSpLocks/>
          </p:cNvCxnSpPr>
          <p:nvPr/>
        </p:nvCxnSpPr>
        <p:spPr>
          <a:xfrm flipH="1">
            <a:off x="5747436" y="2383076"/>
            <a:ext cx="414950" cy="26255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E5F7BBCE-C975-A445-AB35-AA837388B959}"/>
              </a:ext>
            </a:extLst>
          </p:cNvPr>
          <p:cNvPicPr>
            <a:picLocks noChangeAspect="1"/>
          </p:cNvPicPr>
          <p:nvPr/>
        </p:nvPicPr>
        <p:blipFill>
          <a:blip r:embed="rId2"/>
          <a:stretch>
            <a:fillRect/>
          </a:stretch>
        </p:blipFill>
        <p:spPr>
          <a:xfrm>
            <a:off x="7490616" y="2899690"/>
            <a:ext cx="1320549" cy="859495"/>
          </a:xfrm>
          <a:prstGeom prst="rect">
            <a:avLst/>
          </a:prstGeom>
        </p:spPr>
      </p:pic>
      <p:pic>
        <p:nvPicPr>
          <p:cNvPr id="51" name="Picture 50">
            <a:extLst>
              <a:ext uri="{FF2B5EF4-FFF2-40B4-BE49-F238E27FC236}">
                <a16:creationId xmlns:a16="http://schemas.microsoft.com/office/drawing/2014/main" id="{CD68A5FE-BA61-184C-B201-17BC22C95927}"/>
              </a:ext>
            </a:extLst>
          </p:cNvPr>
          <p:cNvPicPr>
            <a:picLocks noChangeAspect="1"/>
          </p:cNvPicPr>
          <p:nvPr/>
        </p:nvPicPr>
        <p:blipFill>
          <a:blip r:embed="rId2"/>
          <a:stretch>
            <a:fillRect/>
          </a:stretch>
        </p:blipFill>
        <p:spPr>
          <a:xfrm>
            <a:off x="7490616" y="4621584"/>
            <a:ext cx="1320549" cy="859495"/>
          </a:xfrm>
          <a:prstGeom prst="rect">
            <a:avLst/>
          </a:prstGeom>
        </p:spPr>
      </p:pic>
      <p:pic>
        <p:nvPicPr>
          <p:cNvPr id="52" name="Picture 51">
            <a:extLst>
              <a:ext uri="{FF2B5EF4-FFF2-40B4-BE49-F238E27FC236}">
                <a16:creationId xmlns:a16="http://schemas.microsoft.com/office/drawing/2014/main" id="{38208649-8E96-0546-B324-D6A533D90CF2}"/>
              </a:ext>
            </a:extLst>
          </p:cNvPr>
          <p:cNvPicPr>
            <a:picLocks noChangeAspect="1"/>
          </p:cNvPicPr>
          <p:nvPr/>
        </p:nvPicPr>
        <p:blipFill>
          <a:blip r:embed="rId2"/>
          <a:stretch>
            <a:fillRect/>
          </a:stretch>
        </p:blipFill>
        <p:spPr>
          <a:xfrm>
            <a:off x="7490616" y="5694515"/>
            <a:ext cx="1320549" cy="859495"/>
          </a:xfrm>
          <a:prstGeom prst="rect">
            <a:avLst/>
          </a:prstGeom>
        </p:spPr>
      </p:pic>
      <p:cxnSp>
        <p:nvCxnSpPr>
          <p:cNvPr id="53" name="Straight Connector 52">
            <a:extLst>
              <a:ext uri="{FF2B5EF4-FFF2-40B4-BE49-F238E27FC236}">
                <a16:creationId xmlns:a16="http://schemas.microsoft.com/office/drawing/2014/main" id="{6E7A0E60-5273-A44E-ACDB-21C0A00E9F09}"/>
              </a:ext>
            </a:extLst>
          </p:cNvPr>
          <p:cNvCxnSpPr/>
          <p:nvPr/>
        </p:nvCxnSpPr>
        <p:spPr>
          <a:xfrm>
            <a:off x="8125478" y="3876890"/>
            <a:ext cx="0" cy="660903"/>
          </a:xfrm>
          <a:prstGeom prst="line">
            <a:avLst/>
          </a:prstGeom>
          <a:ln w="50800">
            <a:prstDash val="sysDot"/>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14E49461-68F6-9549-8D7C-34541E812975}"/>
              </a:ext>
            </a:extLst>
          </p:cNvPr>
          <p:cNvSpPr/>
          <p:nvPr/>
        </p:nvSpPr>
        <p:spPr>
          <a:xfrm>
            <a:off x="7507535" y="2249009"/>
            <a:ext cx="1286710" cy="491197"/>
          </a:xfrm>
          <a:prstGeom prst="round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7FB882E-2571-334B-A7CA-0F79C8A0AAE4}"/>
              </a:ext>
            </a:extLst>
          </p:cNvPr>
          <p:cNvSpPr/>
          <p:nvPr/>
        </p:nvSpPr>
        <p:spPr>
          <a:xfrm>
            <a:off x="7301613" y="2093360"/>
            <a:ext cx="1692998" cy="454484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9C5364CC-3721-884A-9429-EF4003068EE1}"/>
              </a:ext>
            </a:extLst>
          </p:cNvPr>
          <p:cNvCxnSpPr/>
          <p:nvPr/>
        </p:nvCxnSpPr>
        <p:spPr>
          <a:xfrm>
            <a:off x="7709019"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BF20C2-919C-364F-BF8B-98501616E306}"/>
              </a:ext>
            </a:extLst>
          </p:cNvPr>
          <p:cNvCxnSpPr/>
          <p:nvPr/>
        </p:nvCxnSpPr>
        <p:spPr>
          <a:xfrm>
            <a:off x="8314092"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9CB310-64CA-C844-9CB7-4DBD8243D075}"/>
              </a:ext>
            </a:extLst>
          </p:cNvPr>
          <p:cNvCxnSpPr>
            <a:cxnSpLocks/>
          </p:cNvCxnSpPr>
          <p:nvPr/>
        </p:nvCxnSpPr>
        <p:spPr>
          <a:xfrm>
            <a:off x="7899142" y="2383076"/>
            <a:ext cx="488887" cy="2625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AE01CD-C1CD-1D4A-9314-DE003654EC08}"/>
              </a:ext>
            </a:extLst>
          </p:cNvPr>
          <p:cNvCxnSpPr>
            <a:cxnSpLocks/>
          </p:cNvCxnSpPr>
          <p:nvPr/>
        </p:nvCxnSpPr>
        <p:spPr>
          <a:xfrm flipH="1">
            <a:off x="7899142" y="2383076"/>
            <a:ext cx="414950" cy="26255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5AC7DE9D-9007-494E-AB3D-C907C028CF15}"/>
              </a:ext>
            </a:extLst>
          </p:cNvPr>
          <p:cNvPicPr>
            <a:picLocks noChangeAspect="1"/>
          </p:cNvPicPr>
          <p:nvPr/>
        </p:nvPicPr>
        <p:blipFill>
          <a:blip r:embed="rId2"/>
          <a:stretch>
            <a:fillRect/>
          </a:stretch>
        </p:blipFill>
        <p:spPr>
          <a:xfrm>
            <a:off x="9575221" y="2899690"/>
            <a:ext cx="1320549" cy="859495"/>
          </a:xfrm>
          <a:prstGeom prst="rect">
            <a:avLst/>
          </a:prstGeom>
        </p:spPr>
      </p:pic>
      <p:pic>
        <p:nvPicPr>
          <p:cNvPr id="61" name="Picture 60">
            <a:extLst>
              <a:ext uri="{FF2B5EF4-FFF2-40B4-BE49-F238E27FC236}">
                <a16:creationId xmlns:a16="http://schemas.microsoft.com/office/drawing/2014/main" id="{D0C4B5D1-F26F-B54F-8C5E-FF1CF31ABACC}"/>
              </a:ext>
            </a:extLst>
          </p:cNvPr>
          <p:cNvPicPr>
            <a:picLocks noChangeAspect="1"/>
          </p:cNvPicPr>
          <p:nvPr/>
        </p:nvPicPr>
        <p:blipFill>
          <a:blip r:embed="rId2"/>
          <a:stretch>
            <a:fillRect/>
          </a:stretch>
        </p:blipFill>
        <p:spPr>
          <a:xfrm>
            <a:off x="9575221" y="4621584"/>
            <a:ext cx="1320549" cy="859495"/>
          </a:xfrm>
          <a:prstGeom prst="rect">
            <a:avLst/>
          </a:prstGeom>
        </p:spPr>
      </p:pic>
      <p:pic>
        <p:nvPicPr>
          <p:cNvPr id="62" name="Picture 61">
            <a:extLst>
              <a:ext uri="{FF2B5EF4-FFF2-40B4-BE49-F238E27FC236}">
                <a16:creationId xmlns:a16="http://schemas.microsoft.com/office/drawing/2014/main" id="{ADE2674A-5AAD-3943-9F34-4D8BFC776191}"/>
              </a:ext>
            </a:extLst>
          </p:cNvPr>
          <p:cNvPicPr>
            <a:picLocks noChangeAspect="1"/>
          </p:cNvPicPr>
          <p:nvPr/>
        </p:nvPicPr>
        <p:blipFill>
          <a:blip r:embed="rId2"/>
          <a:stretch>
            <a:fillRect/>
          </a:stretch>
        </p:blipFill>
        <p:spPr>
          <a:xfrm>
            <a:off x="9575221" y="5694515"/>
            <a:ext cx="1320549" cy="859495"/>
          </a:xfrm>
          <a:prstGeom prst="rect">
            <a:avLst/>
          </a:prstGeom>
        </p:spPr>
      </p:pic>
      <p:cxnSp>
        <p:nvCxnSpPr>
          <p:cNvPr id="63" name="Straight Connector 62">
            <a:extLst>
              <a:ext uri="{FF2B5EF4-FFF2-40B4-BE49-F238E27FC236}">
                <a16:creationId xmlns:a16="http://schemas.microsoft.com/office/drawing/2014/main" id="{6BA09967-1703-4244-8FD7-860218F14F3E}"/>
              </a:ext>
            </a:extLst>
          </p:cNvPr>
          <p:cNvCxnSpPr/>
          <p:nvPr/>
        </p:nvCxnSpPr>
        <p:spPr>
          <a:xfrm>
            <a:off x="10210083" y="3876890"/>
            <a:ext cx="0" cy="660903"/>
          </a:xfrm>
          <a:prstGeom prst="line">
            <a:avLst/>
          </a:prstGeom>
          <a:ln w="50800">
            <a:prstDash val="sysDot"/>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C9AADCE7-C83F-3E41-8201-4699A77DD822}"/>
              </a:ext>
            </a:extLst>
          </p:cNvPr>
          <p:cNvSpPr/>
          <p:nvPr/>
        </p:nvSpPr>
        <p:spPr>
          <a:xfrm>
            <a:off x="9592140" y="2249009"/>
            <a:ext cx="1286710" cy="491197"/>
          </a:xfrm>
          <a:prstGeom prst="round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8C81D66-5024-7E4F-BA37-0D7C2786F3D0}"/>
              </a:ext>
            </a:extLst>
          </p:cNvPr>
          <p:cNvSpPr/>
          <p:nvPr/>
        </p:nvSpPr>
        <p:spPr>
          <a:xfrm>
            <a:off x="9386218" y="2093360"/>
            <a:ext cx="1692998" cy="4544846"/>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64DF7E6D-5229-A242-9C81-D33AB089C33E}"/>
              </a:ext>
            </a:extLst>
          </p:cNvPr>
          <p:cNvCxnSpPr/>
          <p:nvPr/>
        </p:nvCxnSpPr>
        <p:spPr>
          <a:xfrm>
            <a:off x="9793624"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5D9C592-AB10-6A4E-B8E9-CB5DB232CEBD}"/>
              </a:ext>
            </a:extLst>
          </p:cNvPr>
          <p:cNvCxnSpPr/>
          <p:nvPr/>
        </p:nvCxnSpPr>
        <p:spPr>
          <a:xfrm>
            <a:off x="10398697" y="2383076"/>
            <a:ext cx="1901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E94314B-65E5-1B41-8F52-2CD66D979332}"/>
              </a:ext>
            </a:extLst>
          </p:cNvPr>
          <p:cNvCxnSpPr>
            <a:cxnSpLocks/>
          </p:cNvCxnSpPr>
          <p:nvPr/>
        </p:nvCxnSpPr>
        <p:spPr>
          <a:xfrm>
            <a:off x="9983747" y="2383076"/>
            <a:ext cx="488887" cy="2625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9E3EF22-CC20-2B4E-9C35-C1B841377775}"/>
              </a:ext>
            </a:extLst>
          </p:cNvPr>
          <p:cNvCxnSpPr>
            <a:cxnSpLocks/>
          </p:cNvCxnSpPr>
          <p:nvPr/>
        </p:nvCxnSpPr>
        <p:spPr>
          <a:xfrm flipH="1">
            <a:off x="9983747" y="2383076"/>
            <a:ext cx="414950" cy="26255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8DE146BF-8718-7948-BDAB-CC9D26506D4C}"/>
              </a:ext>
            </a:extLst>
          </p:cNvPr>
          <p:cNvSpPr/>
          <p:nvPr/>
        </p:nvSpPr>
        <p:spPr>
          <a:xfrm>
            <a:off x="6478129" y="778439"/>
            <a:ext cx="1286710" cy="844392"/>
          </a:xfrm>
          <a:prstGeom prst="round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79C6EDDC-E408-9240-AF47-5EE6D5149592}"/>
              </a:ext>
            </a:extLst>
          </p:cNvPr>
          <p:cNvCxnSpPr>
            <a:cxnSpLocks/>
          </p:cNvCxnSpPr>
          <p:nvPr/>
        </p:nvCxnSpPr>
        <p:spPr>
          <a:xfrm>
            <a:off x="6736473" y="985043"/>
            <a:ext cx="19012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CB259EF-D582-8E4C-B949-4C890A043C9E}"/>
              </a:ext>
            </a:extLst>
          </p:cNvPr>
          <p:cNvCxnSpPr>
            <a:cxnSpLocks/>
          </p:cNvCxnSpPr>
          <p:nvPr/>
        </p:nvCxnSpPr>
        <p:spPr>
          <a:xfrm>
            <a:off x="7343055" y="999776"/>
            <a:ext cx="19012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E75F89-5057-784B-A1FA-5513D63961D4}"/>
              </a:ext>
            </a:extLst>
          </p:cNvPr>
          <p:cNvCxnSpPr>
            <a:cxnSpLocks/>
          </p:cNvCxnSpPr>
          <p:nvPr/>
        </p:nvCxnSpPr>
        <p:spPr>
          <a:xfrm>
            <a:off x="6926596" y="985043"/>
            <a:ext cx="531100" cy="52195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0B67B1-315D-254A-A5A7-229842E69F76}"/>
              </a:ext>
            </a:extLst>
          </p:cNvPr>
          <p:cNvCxnSpPr>
            <a:cxnSpLocks/>
          </p:cNvCxnSpPr>
          <p:nvPr/>
        </p:nvCxnSpPr>
        <p:spPr>
          <a:xfrm flipH="1">
            <a:off x="6873562" y="994096"/>
            <a:ext cx="469494" cy="50384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0E18E1-A611-E145-94EE-933488997E41}"/>
              </a:ext>
            </a:extLst>
          </p:cNvPr>
          <p:cNvCxnSpPr>
            <a:cxnSpLocks/>
            <a:stCxn id="28" idx="0"/>
            <a:endCxn id="70" idx="1"/>
          </p:cNvCxnSpPr>
          <p:nvPr/>
        </p:nvCxnSpPr>
        <p:spPr>
          <a:xfrm flipV="1">
            <a:off x="3891236" y="1200635"/>
            <a:ext cx="2586893" cy="10483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29D3A41-E372-7044-A14A-B80B273139B0}"/>
              </a:ext>
            </a:extLst>
          </p:cNvPr>
          <p:cNvCxnSpPr>
            <a:cxnSpLocks/>
            <a:stCxn id="44" idx="0"/>
          </p:cNvCxnSpPr>
          <p:nvPr/>
        </p:nvCxnSpPr>
        <p:spPr>
          <a:xfrm flipV="1">
            <a:off x="5999184" y="1622831"/>
            <a:ext cx="905152" cy="6261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C06E65-4736-1B4B-8880-76B6A99DCCA3}"/>
              </a:ext>
            </a:extLst>
          </p:cNvPr>
          <p:cNvCxnSpPr>
            <a:cxnSpLocks/>
          </p:cNvCxnSpPr>
          <p:nvPr/>
        </p:nvCxnSpPr>
        <p:spPr>
          <a:xfrm flipH="1" flipV="1">
            <a:off x="7307312" y="1614021"/>
            <a:ext cx="795452" cy="60957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52CE944-7989-9E46-8B62-4A22C40A016E}"/>
              </a:ext>
            </a:extLst>
          </p:cNvPr>
          <p:cNvCxnSpPr>
            <a:cxnSpLocks/>
            <a:stCxn id="64" idx="0"/>
            <a:endCxn id="70" idx="3"/>
          </p:cNvCxnSpPr>
          <p:nvPr/>
        </p:nvCxnSpPr>
        <p:spPr>
          <a:xfrm flipH="1" flipV="1">
            <a:off x="7764839" y="1200635"/>
            <a:ext cx="2470656" cy="10483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2588BFFB-EBD1-884D-AFF0-FFDF564F2FE7}"/>
              </a:ext>
            </a:extLst>
          </p:cNvPr>
          <p:cNvSpPr txBox="1"/>
          <p:nvPr/>
        </p:nvSpPr>
        <p:spPr>
          <a:xfrm>
            <a:off x="321819" y="5702923"/>
            <a:ext cx="1579984" cy="369332"/>
          </a:xfrm>
          <a:prstGeom prst="rect">
            <a:avLst/>
          </a:prstGeom>
          <a:noFill/>
        </p:spPr>
        <p:txBody>
          <a:bodyPr wrap="none" rtlCol="0">
            <a:spAutoFit/>
          </a:bodyPr>
          <a:lstStyle/>
          <a:p>
            <a:r>
              <a:rPr lang="en-US" dirty="0"/>
              <a:t>Disaggregation</a:t>
            </a:r>
          </a:p>
        </p:txBody>
      </p:sp>
      <p:sp>
        <p:nvSpPr>
          <p:cNvPr id="101" name="TextBox 100">
            <a:extLst>
              <a:ext uri="{FF2B5EF4-FFF2-40B4-BE49-F238E27FC236}">
                <a16:creationId xmlns:a16="http://schemas.microsoft.com/office/drawing/2014/main" id="{280E7777-C1D9-A34D-A5DA-DA86B86EB91C}"/>
              </a:ext>
            </a:extLst>
          </p:cNvPr>
          <p:cNvSpPr txBox="1"/>
          <p:nvPr/>
        </p:nvSpPr>
        <p:spPr>
          <a:xfrm>
            <a:off x="321819" y="4909372"/>
            <a:ext cx="1756763" cy="369332"/>
          </a:xfrm>
          <a:prstGeom prst="rect">
            <a:avLst/>
          </a:prstGeom>
          <a:noFill/>
        </p:spPr>
        <p:txBody>
          <a:bodyPr wrap="none" rtlCol="0">
            <a:spAutoFit/>
          </a:bodyPr>
          <a:lstStyle/>
          <a:p>
            <a:r>
              <a:rPr lang="en-US" dirty="0"/>
              <a:t>Cross datacenter</a:t>
            </a:r>
          </a:p>
        </p:txBody>
      </p:sp>
      <p:sp>
        <p:nvSpPr>
          <p:cNvPr id="102" name="TextBox 101">
            <a:extLst>
              <a:ext uri="{FF2B5EF4-FFF2-40B4-BE49-F238E27FC236}">
                <a16:creationId xmlns:a16="http://schemas.microsoft.com/office/drawing/2014/main" id="{2ABF425A-CBC2-7844-9D02-E2AC38F7A301}"/>
              </a:ext>
            </a:extLst>
          </p:cNvPr>
          <p:cNvSpPr txBox="1"/>
          <p:nvPr/>
        </p:nvSpPr>
        <p:spPr>
          <a:xfrm>
            <a:off x="321819" y="1622831"/>
            <a:ext cx="2598853" cy="2862322"/>
          </a:xfrm>
          <a:prstGeom prst="rect">
            <a:avLst/>
          </a:prstGeom>
          <a:noFill/>
        </p:spPr>
        <p:txBody>
          <a:bodyPr wrap="none" rtlCol="0">
            <a:spAutoFit/>
          </a:bodyPr>
          <a:lstStyle/>
          <a:p>
            <a:r>
              <a:rPr lang="en-US" dirty="0"/>
              <a:t>More cores</a:t>
            </a:r>
          </a:p>
          <a:p>
            <a:endParaRPr lang="en-US" dirty="0"/>
          </a:p>
          <a:p>
            <a:r>
              <a:rPr lang="en-US" dirty="0"/>
              <a:t>More memory</a:t>
            </a:r>
          </a:p>
          <a:p>
            <a:endParaRPr lang="en-US" dirty="0"/>
          </a:p>
          <a:p>
            <a:r>
              <a:rPr lang="en-US" dirty="0"/>
              <a:t>More storage</a:t>
            </a:r>
          </a:p>
          <a:p>
            <a:endParaRPr lang="en-US" dirty="0"/>
          </a:p>
          <a:p>
            <a:r>
              <a:rPr lang="en-US" dirty="0"/>
              <a:t>More network bandwidth</a:t>
            </a:r>
          </a:p>
          <a:p>
            <a:endParaRPr lang="en-US" dirty="0"/>
          </a:p>
          <a:p>
            <a:r>
              <a:rPr lang="en-US" dirty="0"/>
              <a:t>Network topology </a:t>
            </a:r>
          </a:p>
          <a:p>
            <a:r>
              <a:rPr lang="en-US" dirty="0"/>
              <a:t>Tree -&gt; </a:t>
            </a:r>
            <a:r>
              <a:rPr lang="en-US" dirty="0" err="1"/>
              <a:t>FatTree</a:t>
            </a:r>
            <a:r>
              <a:rPr lang="en-US" dirty="0"/>
              <a:t>, Clos</a:t>
            </a:r>
          </a:p>
        </p:txBody>
      </p:sp>
      <p:sp>
        <p:nvSpPr>
          <p:cNvPr id="75" name="Rectangle 74">
            <a:extLst>
              <a:ext uri="{FF2B5EF4-FFF2-40B4-BE49-F238E27FC236}">
                <a16:creationId xmlns:a16="http://schemas.microsoft.com/office/drawing/2014/main" id="{7E21FA8F-DC0E-674D-97CA-8C2556EE1E79}"/>
              </a:ext>
            </a:extLst>
          </p:cNvPr>
          <p:cNvSpPr/>
          <p:nvPr/>
        </p:nvSpPr>
        <p:spPr>
          <a:xfrm>
            <a:off x="9652224" y="1234974"/>
            <a:ext cx="2241704" cy="646331"/>
          </a:xfrm>
          <a:prstGeom prst="rect">
            <a:avLst/>
          </a:prstGeom>
        </p:spPr>
        <p:txBody>
          <a:bodyPr wrap="none">
            <a:spAutoFit/>
          </a:bodyPr>
          <a:lstStyle/>
          <a:p>
            <a:r>
              <a:rPr lang="en-US" dirty="0"/>
              <a:t>(Server image:</a:t>
            </a:r>
            <a:br>
              <a:rPr lang="en-US" dirty="0"/>
            </a:br>
            <a:r>
              <a:rPr lang="en-US" dirty="0"/>
              <a:t>Gao et al., OSDI 2016)</a:t>
            </a:r>
          </a:p>
        </p:txBody>
      </p:sp>
    </p:spTree>
    <p:extLst>
      <p:ext uri="{BB962C8B-B14F-4D97-AF65-F5344CB8AC3E}">
        <p14:creationId xmlns:p14="http://schemas.microsoft.com/office/powerpoint/2010/main" val="40966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66A8-45BE-A84B-8D28-51AC7F7FA003}"/>
              </a:ext>
            </a:extLst>
          </p:cNvPr>
          <p:cNvSpPr>
            <a:spLocks noGrp="1"/>
          </p:cNvSpPr>
          <p:nvPr>
            <p:ph type="title"/>
          </p:nvPr>
        </p:nvSpPr>
        <p:spPr/>
        <p:txBody>
          <a:bodyPr/>
          <a:lstStyle/>
          <a:p>
            <a:r>
              <a:rPr lang="en-US" dirty="0"/>
              <a:t>Disaggregated datacenters</a:t>
            </a:r>
          </a:p>
        </p:txBody>
      </p:sp>
      <p:sp>
        <p:nvSpPr>
          <p:cNvPr id="3" name="Content Placeholder 2">
            <a:extLst>
              <a:ext uri="{FF2B5EF4-FFF2-40B4-BE49-F238E27FC236}">
                <a16:creationId xmlns:a16="http://schemas.microsoft.com/office/drawing/2014/main" id="{37EAF084-6D47-3444-AD77-DF57D79B9BA9}"/>
              </a:ext>
            </a:extLst>
          </p:cNvPr>
          <p:cNvSpPr>
            <a:spLocks noGrp="1"/>
          </p:cNvSpPr>
          <p:nvPr>
            <p:ph idx="1"/>
          </p:nvPr>
        </p:nvSpPr>
        <p:spPr>
          <a:xfrm>
            <a:off x="813184" y="1510418"/>
            <a:ext cx="10515600" cy="4351338"/>
          </a:xfrm>
        </p:spPr>
        <p:txBody>
          <a:bodyPr/>
          <a:lstStyle/>
          <a:p>
            <a:r>
              <a:rPr lang="en-US" dirty="0"/>
              <a:t>Rack-scale disaggregation, datacenter-scale disaggregation</a:t>
            </a:r>
          </a:p>
          <a:p>
            <a:pPr marL="0" indent="0">
              <a:buNone/>
            </a:pPr>
            <a:endParaRPr lang="en-US" dirty="0"/>
          </a:p>
          <a:p>
            <a:endParaRPr lang="en-US" dirty="0"/>
          </a:p>
        </p:txBody>
      </p:sp>
      <p:pic>
        <p:nvPicPr>
          <p:cNvPr id="4" name="Picture 3">
            <a:extLst>
              <a:ext uri="{FF2B5EF4-FFF2-40B4-BE49-F238E27FC236}">
                <a16:creationId xmlns:a16="http://schemas.microsoft.com/office/drawing/2014/main" id="{A8DC19C4-00C1-6A42-9AFD-747A2D2BB1F9}"/>
              </a:ext>
            </a:extLst>
          </p:cNvPr>
          <p:cNvPicPr>
            <a:picLocks noChangeAspect="1"/>
          </p:cNvPicPr>
          <p:nvPr/>
        </p:nvPicPr>
        <p:blipFill>
          <a:blip r:embed="rId3"/>
          <a:stretch>
            <a:fillRect/>
          </a:stretch>
        </p:blipFill>
        <p:spPr>
          <a:xfrm>
            <a:off x="1138636" y="1986931"/>
            <a:ext cx="3674812" cy="3784690"/>
          </a:xfrm>
          <a:prstGeom prst="rect">
            <a:avLst/>
          </a:prstGeom>
        </p:spPr>
      </p:pic>
      <p:sp>
        <p:nvSpPr>
          <p:cNvPr id="5" name="TextBox 4">
            <a:extLst>
              <a:ext uri="{FF2B5EF4-FFF2-40B4-BE49-F238E27FC236}">
                <a16:creationId xmlns:a16="http://schemas.microsoft.com/office/drawing/2014/main" id="{19F8358E-370A-C94A-ADB5-7AF0E626B0D4}"/>
              </a:ext>
            </a:extLst>
          </p:cNvPr>
          <p:cNvSpPr txBox="1"/>
          <p:nvPr/>
        </p:nvSpPr>
        <p:spPr>
          <a:xfrm>
            <a:off x="1695531" y="5771621"/>
            <a:ext cx="2561022" cy="369332"/>
          </a:xfrm>
          <a:prstGeom prst="rect">
            <a:avLst/>
          </a:prstGeom>
          <a:noFill/>
        </p:spPr>
        <p:txBody>
          <a:bodyPr wrap="none" rtlCol="0">
            <a:spAutoFit/>
          </a:bodyPr>
          <a:lstStyle/>
          <a:p>
            <a:r>
              <a:rPr lang="en-US" dirty="0"/>
              <a:t>Server-centric datacenter</a:t>
            </a:r>
          </a:p>
        </p:txBody>
      </p:sp>
      <p:sp>
        <p:nvSpPr>
          <p:cNvPr id="6" name="Right Arrow 5">
            <a:extLst>
              <a:ext uri="{FF2B5EF4-FFF2-40B4-BE49-F238E27FC236}">
                <a16:creationId xmlns:a16="http://schemas.microsoft.com/office/drawing/2014/main" id="{4D8B9EE2-B163-054E-A4DD-4ADF94B64D17}"/>
              </a:ext>
            </a:extLst>
          </p:cNvPr>
          <p:cNvSpPr/>
          <p:nvPr/>
        </p:nvSpPr>
        <p:spPr>
          <a:xfrm>
            <a:off x="5340015" y="38543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7E16B1-8812-C746-A329-06E06E6FE87D}"/>
              </a:ext>
            </a:extLst>
          </p:cNvPr>
          <p:cNvPicPr>
            <a:picLocks noChangeAspect="1"/>
          </p:cNvPicPr>
          <p:nvPr/>
        </p:nvPicPr>
        <p:blipFill>
          <a:blip r:embed="rId4"/>
          <a:stretch>
            <a:fillRect/>
          </a:stretch>
        </p:blipFill>
        <p:spPr>
          <a:xfrm>
            <a:off x="6844988" y="2015714"/>
            <a:ext cx="4249023" cy="3767353"/>
          </a:xfrm>
          <a:prstGeom prst="rect">
            <a:avLst/>
          </a:prstGeom>
        </p:spPr>
      </p:pic>
      <p:sp>
        <p:nvSpPr>
          <p:cNvPr id="8" name="TextBox 7">
            <a:extLst>
              <a:ext uri="{FF2B5EF4-FFF2-40B4-BE49-F238E27FC236}">
                <a16:creationId xmlns:a16="http://schemas.microsoft.com/office/drawing/2014/main" id="{D83819E1-288E-ED4D-9FF0-064805D9173B}"/>
              </a:ext>
            </a:extLst>
          </p:cNvPr>
          <p:cNvSpPr txBox="1"/>
          <p:nvPr/>
        </p:nvSpPr>
        <p:spPr>
          <a:xfrm>
            <a:off x="7556227" y="5739055"/>
            <a:ext cx="2826543" cy="369332"/>
          </a:xfrm>
          <a:prstGeom prst="rect">
            <a:avLst/>
          </a:prstGeom>
          <a:noFill/>
        </p:spPr>
        <p:txBody>
          <a:bodyPr wrap="none" rtlCol="0">
            <a:spAutoFit/>
          </a:bodyPr>
          <a:lstStyle/>
          <a:p>
            <a:r>
              <a:rPr lang="en-US" dirty="0"/>
              <a:t>Resource-centric datacenter</a:t>
            </a:r>
          </a:p>
        </p:txBody>
      </p:sp>
      <p:sp>
        <p:nvSpPr>
          <p:cNvPr id="9" name="TextBox 8">
            <a:extLst>
              <a:ext uri="{FF2B5EF4-FFF2-40B4-BE49-F238E27FC236}">
                <a16:creationId xmlns:a16="http://schemas.microsoft.com/office/drawing/2014/main" id="{60F57DDA-0DCD-7345-A90F-83F889DC5FC9}"/>
              </a:ext>
            </a:extLst>
          </p:cNvPr>
          <p:cNvSpPr txBox="1"/>
          <p:nvPr/>
        </p:nvSpPr>
        <p:spPr>
          <a:xfrm>
            <a:off x="1138636" y="6279398"/>
            <a:ext cx="10439525" cy="523220"/>
          </a:xfrm>
          <a:prstGeom prst="rect">
            <a:avLst/>
          </a:prstGeom>
          <a:noFill/>
        </p:spPr>
        <p:txBody>
          <a:bodyPr wrap="none" rtlCol="0">
            <a:spAutoFit/>
          </a:bodyPr>
          <a:lstStyle/>
          <a:p>
            <a:r>
              <a:rPr lang="en-US" sz="2800" dirty="0"/>
              <a:t>*Deployment example: Facebook’s disaggregated storage and compute</a:t>
            </a:r>
          </a:p>
        </p:txBody>
      </p:sp>
      <p:sp>
        <p:nvSpPr>
          <p:cNvPr id="10" name="Rectangle 9">
            <a:extLst>
              <a:ext uri="{FF2B5EF4-FFF2-40B4-BE49-F238E27FC236}">
                <a16:creationId xmlns:a16="http://schemas.microsoft.com/office/drawing/2014/main" id="{36DC6A66-1D3C-0247-AFE9-E7281598247E}"/>
              </a:ext>
            </a:extLst>
          </p:cNvPr>
          <p:cNvSpPr/>
          <p:nvPr/>
        </p:nvSpPr>
        <p:spPr>
          <a:xfrm>
            <a:off x="4813448" y="4479346"/>
            <a:ext cx="2312236" cy="369332"/>
          </a:xfrm>
          <a:prstGeom prst="rect">
            <a:avLst/>
          </a:prstGeom>
        </p:spPr>
        <p:txBody>
          <a:bodyPr wrap="none">
            <a:spAutoFit/>
          </a:bodyPr>
          <a:lstStyle/>
          <a:p>
            <a:r>
              <a:rPr lang="en-US" dirty="0"/>
              <a:t>(Gao et al., OSDI 2016)</a:t>
            </a:r>
          </a:p>
        </p:txBody>
      </p:sp>
    </p:spTree>
    <p:extLst>
      <p:ext uri="{BB962C8B-B14F-4D97-AF65-F5344CB8AC3E}">
        <p14:creationId xmlns:p14="http://schemas.microsoft.com/office/powerpoint/2010/main" val="130456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7A67-165F-364C-83E2-77548202C848}"/>
              </a:ext>
            </a:extLst>
          </p:cNvPr>
          <p:cNvSpPr>
            <a:spLocks noGrp="1"/>
          </p:cNvSpPr>
          <p:nvPr>
            <p:ph type="title"/>
          </p:nvPr>
        </p:nvSpPr>
        <p:spPr/>
        <p:txBody>
          <a:bodyPr/>
          <a:lstStyle/>
          <a:p>
            <a:r>
              <a:rPr lang="en-US" dirty="0"/>
              <a:t>Software running on a datacenter</a:t>
            </a:r>
          </a:p>
        </p:txBody>
      </p:sp>
      <p:sp>
        <p:nvSpPr>
          <p:cNvPr id="3" name="Content Placeholder 2">
            <a:extLst>
              <a:ext uri="{FF2B5EF4-FFF2-40B4-BE49-F238E27FC236}">
                <a16:creationId xmlns:a16="http://schemas.microsoft.com/office/drawing/2014/main" id="{391B4F13-3F91-FD42-837A-4E3CE100B740}"/>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E469E9C4-FF22-6D49-A288-1E6419ECB648}"/>
              </a:ext>
            </a:extLst>
          </p:cNvPr>
          <p:cNvSpPr/>
          <p:nvPr/>
        </p:nvSpPr>
        <p:spPr>
          <a:xfrm>
            <a:off x="3792072"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E3B046-656D-F04C-976F-CEB01E94F7CA}"/>
              </a:ext>
            </a:extLst>
          </p:cNvPr>
          <p:cNvSpPr/>
          <p:nvPr/>
        </p:nvSpPr>
        <p:spPr>
          <a:xfrm>
            <a:off x="4715437"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B6D3A2-6039-3744-9DB6-FD289C4E7C6E}"/>
              </a:ext>
            </a:extLst>
          </p:cNvPr>
          <p:cNvSpPr/>
          <p:nvPr/>
        </p:nvSpPr>
        <p:spPr>
          <a:xfrm>
            <a:off x="5638802" y="4572007"/>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D6D339-042F-9440-BAED-C05171553908}"/>
              </a:ext>
            </a:extLst>
          </p:cNvPr>
          <p:cNvSpPr/>
          <p:nvPr/>
        </p:nvSpPr>
        <p:spPr>
          <a:xfrm>
            <a:off x="6548719" y="4572007"/>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D36CAE-E83A-0D4B-8669-DBB0D93215FA}"/>
              </a:ext>
            </a:extLst>
          </p:cNvPr>
          <p:cNvSpPr/>
          <p:nvPr/>
        </p:nvSpPr>
        <p:spPr>
          <a:xfrm>
            <a:off x="7557248"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5CA468-F1B9-F34B-AF5D-6DAD75FD0CAC}"/>
              </a:ext>
            </a:extLst>
          </p:cNvPr>
          <p:cNvSpPr/>
          <p:nvPr/>
        </p:nvSpPr>
        <p:spPr>
          <a:xfrm>
            <a:off x="8480613"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C72480-D002-AB44-A7B9-A01DC438F0D6}"/>
              </a:ext>
            </a:extLst>
          </p:cNvPr>
          <p:cNvSpPr/>
          <p:nvPr/>
        </p:nvSpPr>
        <p:spPr>
          <a:xfrm>
            <a:off x="9403978"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97B2EA-3F22-1941-95AA-AF1C66ABCEAF}"/>
              </a:ext>
            </a:extLst>
          </p:cNvPr>
          <p:cNvSpPr/>
          <p:nvPr/>
        </p:nvSpPr>
        <p:spPr>
          <a:xfrm>
            <a:off x="10363201"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FFBAF3-14C8-834F-9B1D-25F9A8039323}"/>
              </a:ext>
            </a:extLst>
          </p:cNvPr>
          <p:cNvSpPr/>
          <p:nvPr/>
        </p:nvSpPr>
        <p:spPr>
          <a:xfrm>
            <a:off x="1945343" y="3827654"/>
            <a:ext cx="9081248"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8A0095-EFB2-2442-8157-4365AF5C3317}"/>
              </a:ext>
            </a:extLst>
          </p:cNvPr>
          <p:cNvSpPr/>
          <p:nvPr/>
        </p:nvSpPr>
        <p:spPr>
          <a:xfrm>
            <a:off x="1981202" y="2993651"/>
            <a:ext cx="2026024"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7E7A3F-52A6-2648-9E0D-C2A25098751B}"/>
              </a:ext>
            </a:extLst>
          </p:cNvPr>
          <p:cNvSpPr/>
          <p:nvPr/>
        </p:nvSpPr>
        <p:spPr>
          <a:xfrm>
            <a:off x="4249273" y="2993650"/>
            <a:ext cx="2088778"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2A054C-CCD3-B34F-A125-EB81C23247B6}"/>
              </a:ext>
            </a:extLst>
          </p:cNvPr>
          <p:cNvSpPr/>
          <p:nvPr/>
        </p:nvSpPr>
        <p:spPr>
          <a:xfrm>
            <a:off x="6548719" y="2993650"/>
            <a:ext cx="2088778"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CD6726-FBB5-984E-81E9-E174D692744C}"/>
              </a:ext>
            </a:extLst>
          </p:cNvPr>
          <p:cNvSpPr/>
          <p:nvPr/>
        </p:nvSpPr>
        <p:spPr>
          <a:xfrm>
            <a:off x="1945342"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6E7D12-19A6-5343-8541-C6C46943F4D9}"/>
              </a:ext>
            </a:extLst>
          </p:cNvPr>
          <p:cNvSpPr/>
          <p:nvPr/>
        </p:nvSpPr>
        <p:spPr>
          <a:xfrm>
            <a:off x="2868707" y="4563043"/>
            <a:ext cx="663389"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9A3AD0-BFCA-C543-87D8-13B2F608E919}"/>
              </a:ext>
            </a:extLst>
          </p:cNvPr>
          <p:cNvSpPr/>
          <p:nvPr/>
        </p:nvSpPr>
        <p:spPr>
          <a:xfrm>
            <a:off x="8875060" y="2988745"/>
            <a:ext cx="2088778" cy="4930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F5BE6C-F716-4140-AF60-6526582B04B4}"/>
              </a:ext>
            </a:extLst>
          </p:cNvPr>
          <p:cNvSpPr/>
          <p:nvPr/>
        </p:nvSpPr>
        <p:spPr>
          <a:xfrm>
            <a:off x="368926" y="4495370"/>
            <a:ext cx="1383302" cy="646331"/>
          </a:xfrm>
          <a:prstGeom prst="rect">
            <a:avLst/>
          </a:prstGeom>
        </p:spPr>
        <p:txBody>
          <a:bodyPr wrap="square">
            <a:spAutoFit/>
          </a:bodyPr>
          <a:lstStyle/>
          <a:p>
            <a:r>
              <a:rPr lang="en-US" b="1" dirty="0"/>
              <a:t>Server-level software</a:t>
            </a:r>
          </a:p>
        </p:txBody>
      </p:sp>
      <p:sp>
        <p:nvSpPr>
          <p:cNvPr id="20" name="Rectangle 19">
            <a:extLst>
              <a:ext uri="{FF2B5EF4-FFF2-40B4-BE49-F238E27FC236}">
                <a16:creationId xmlns:a16="http://schemas.microsoft.com/office/drawing/2014/main" id="{6CF56F19-024D-3242-9AA6-582DEC3F0A94}"/>
              </a:ext>
            </a:extLst>
          </p:cNvPr>
          <p:cNvSpPr/>
          <p:nvPr/>
        </p:nvSpPr>
        <p:spPr>
          <a:xfrm>
            <a:off x="368926" y="3624757"/>
            <a:ext cx="1488141" cy="923330"/>
          </a:xfrm>
          <a:prstGeom prst="rect">
            <a:avLst/>
          </a:prstGeom>
        </p:spPr>
        <p:txBody>
          <a:bodyPr wrap="square">
            <a:spAutoFit/>
          </a:bodyPr>
          <a:lstStyle/>
          <a:p>
            <a:r>
              <a:rPr lang="en-US" b="1" dirty="0"/>
              <a:t>Cluster-level infrastructure software</a:t>
            </a:r>
          </a:p>
        </p:txBody>
      </p:sp>
      <p:sp>
        <p:nvSpPr>
          <p:cNvPr id="21" name="Rectangle 20">
            <a:extLst>
              <a:ext uri="{FF2B5EF4-FFF2-40B4-BE49-F238E27FC236}">
                <a16:creationId xmlns:a16="http://schemas.microsoft.com/office/drawing/2014/main" id="{8DE94002-07D5-A34B-85C4-7212C51ED726}"/>
              </a:ext>
            </a:extLst>
          </p:cNvPr>
          <p:cNvSpPr/>
          <p:nvPr/>
        </p:nvSpPr>
        <p:spPr>
          <a:xfrm>
            <a:off x="357899" y="2930029"/>
            <a:ext cx="1696102" cy="646331"/>
          </a:xfrm>
          <a:prstGeom prst="rect">
            <a:avLst/>
          </a:prstGeom>
        </p:spPr>
        <p:txBody>
          <a:bodyPr wrap="square">
            <a:spAutoFit/>
          </a:bodyPr>
          <a:lstStyle/>
          <a:p>
            <a:r>
              <a:rPr lang="en-US" b="1" dirty="0"/>
              <a:t>Application-level software</a:t>
            </a:r>
          </a:p>
        </p:txBody>
      </p:sp>
      <p:sp>
        <p:nvSpPr>
          <p:cNvPr id="22" name="TextBox 21">
            <a:extLst>
              <a:ext uri="{FF2B5EF4-FFF2-40B4-BE49-F238E27FC236}">
                <a16:creationId xmlns:a16="http://schemas.microsoft.com/office/drawing/2014/main" id="{9383ABC0-4F41-DD47-8578-632D6D289317}"/>
              </a:ext>
            </a:extLst>
          </p:cNvPr>
          <p:cNvSpPr txBox="1"/>
          <p:nvPr/>
        </p:nvSpPr>
        <p:spPr>
          <a:xfrm>
            <a:off x="1857067" y="5392995"/>
            <a:ext cx="2671244" cy="369332"/>
          </a:xfrm>
          <a:prstGeom prst="rect">
            <a:avLst/>
          </a:prstGeom>
          <a:noFill/>
        </p:spPr>
        <p:txBody>
          <a:bodyPr wrap="none" rtlCol="0">
            <a:spAutoFit/>
          </a:bodyPr>
          <a:lstStyle/>
          <a:p>
            <a:r>
              <a:rPr lang="en-US" dirty="0"/>
              <a:t>* Default: no virtualization</a:t>
            </a:r>
          </a:p>
        </p:txBody>
      </p:sp>
      <p:sp>
        <p:nvSpPr>
          <p:cNvPr id="23" name="TextBox 22">
            <a:extLst>
              <a:ext uri="{FF2B5EF4-FFF2-40B4-BE49-F238E27FC236}">
                <a16:creationId xmlns:a16="http://schemas.microsoft.com/office/drawing/2014/main" id="{7F0D917C-09E5-394D-AE2B-60227E8384EF}"/>
              </a:ext>
            </a:extLst>
          </p:cNvPr>
          <p:cNvSpPr txBox="1"/>
          <p:nvPr/>
        </p:nvSpPr>
        <p:spPr>
          <a:xfrm>
            <a:off x="1880939" y="5801237"/>
            <a:ext cx="3963329" cy="369332"/>
          </a:xfrm>
          <a:prstGeom prst="rect">
            <a:avLst/>
          </a:prstGeom>
          <a:noFill/>
        </p:spPr>
        <p:txBody>
          <a:bodyPr wrap="none" rtlCol="0">
            <a:spAutoFit/>
          </a:bodyPr>
          <a:lstStyle/>
          <a:p>
            <a:r>
              <a:rPr lang="en-US" dirty="0"/>
              <a:t>(Virtualization for public cloud offerings)</a:t>
            </a:r>
          </a:p>
        </p:txBody>
      </p:sp>
    </p:spTree>
    <p:extLst>
      <p:ext uri="{BB962C8B-B14F-4D97-AF65-F5344CB8AC3E}">
        <p14:creationId xmlns:p14="http://schemas.microsoft.com/office/powerpoint/2010/main" val="291883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34A0-5A5D-BE4B-A891-43DB5E5ECCC8}"/>
              </a:ext>
            </a:extLst>
          </p:cNvPr>
          <p:cNvSpPr>
            <a:spLocks noGrp="1"/>
          </p:cNvSpPr>
          <p:nvPr>
            <p:ph type="title"/>
          </p:nvPr>
        </p:nvSpPr>
        <p:spPr/>
        <p:txBody>
          <a:bodyPr>
            <a:normAutofit/>
          </a:bodyPr>
          <a:lstStyle/>
          <a:p>
            <a:r>
              <a:rPr lang="en-US" dirty="0"/>
              <a:t>Software running on a datacenter</a:t>
            </a:r>
          </a:p>
        </p:txBody>
      </p:sp>
      <p:sp>
        <p:nvSpPr>
          <p:cNvPr id="3" name="Content Placeholder 2">
            <a:extLst>
              <a:ext uri="{FF2B5EF4-FFF2-40B4-BE49-F238E27FC236}">
                <a16:creationId xmlns:a16="http://schemas.microsoft.com/office/drawing/2014/main" id="{3DD25A01-33AD-B447-819D-77A6AB169EDE}"/>
              </a:ext>
            </a:extLst>
          </p:cNvPr>
          <p:cNvSpPr>
            <a:spLocks noGrp="1"/>
          </p:cNvSpPr>
          <p:nvPr>
            <p:ph idx="1"/>
          </p:nvPr>
        </p:nvSpPr>
        <p:spPr/>
        <p:txBody>
          <a:bodyPr/>
          <a:lstStyle/>
          <a:p>
            <a:pPr marL="0" indent="0">
              <a:buNone/>
            </a:pPr>
            <a:endParaRPr lang="en-US" dirty="0"/>
          </a:p>
        </p:txBody>
      </p:sp>
      <p:sp>
        <p:nvSpPr>
          <p:cNvPr id="36" name="object 77">
            <a:extLst>
              <a:ext uri="{FF2B5EF4-FFF2-40B4-BE49-F238E27FC236}">
                <a16:creationId xmlns:a16="http://schemas.microsoft.com/office/drawing/2014/main" id="{9518A25B-B59F-1D4E-B8F4-2DC4F4937148}"/>
              </a:ext>
            </a:extLst>
          </p:cNvPr>
          <p:cNvSpPr/>
          <p:nvPr/>
        </p:nvSpPr>
        <p:spPr>
          <a:xfrm>
            <a:off x="3220092" y="3520253"/>
            <a:ext cx="1518920" cy="330200"/>
          </a:xfrm>
          <a:custGeom>
            <a:avLst/>
            <a:gdLst/>
            <a:ahLst/>
            <a:cxnLst/>
            <a:rect l="l" t="t" r="r" b="b"/>
            <a:pathLst>
              <a:path w="1518920" h="330200">
                <a:moveTo>
                  <a:pt x="759460" y="330200"/>
                </a:moveTo>
                <a:lnTo>
                  <a:pt x="0" y="330200"/>
                </a:lnTo>
                <a:lnTo>
                  <a:pt x="0" y="0"/>
                </a:lnTo>
                <a:lnTo>
                  <a:pt x="1518920" y="0"/>
                </a:lnTo>
                <a:lnTo>
                  <a:pt x="1518920" y="330200"/>
                </a:lnTo>
                <a:lnTo>
                  <a:pt x="759460" y="330200"/>
                </a:lnTo>
                <a:close/>
              </a:path>
            </a:pathLst>
          </a:custGeom>
          <a:ln w="9344">
            <a:solidFill>
              <a:srgbClr val="000000"/>
            </a:solidFill>
          </a:ln>
        </p:spPr>
        <p:txBody>
          <a:bodyPr wrap="square" lIns="0" tIns="0" rIns="0" bIns="0" rtlCol="0"/>
          <a:lstStyle/>
          <a:p>
            <a:endParaRPr/>
          </a:p>
        </p:txBody>
      </p:sp>
      <p:sp>
        <p:nvSpPr>
          <p:cNvPr id="37" name="object 78">
            <a:extLst>
              <a:ext uri="{FF2B5EF4-FFF2-40B4-BE49-F238E27FC236}">
                <a16:creationId xmlns:a16="http://schemas.microsoft.com/office/drawing/2014/main" id="{B277CE92-C55D-1A46-9E61-ED178BA28997}"/>
              </a:ext>
            </a:extLst>
          </p:cNvPr>
          <p:cNvSpPr/>
          <p:nvPr/>
        </p:nvSpPr>
        <p:spPr>
          <a:xfrm>
            <a:off x="6344292" y="3520253"/>
            <a:ext cx="2052320" cy="330200"/>
          </a:xfrm>
          <a:custGeom>
            <a:avLst/>
            <a:gdLst/>
            <a:ahLst/>
            <a:cxnLst/>
            <a:rect l="l" t="t" r="r" b="b"/>
            <a:pathLst>
              <a:path w="2052320" h="330200">
                <a:moveTo>
                  <a:pt x="1026160" y="330200"/>
                </a:moveTo>
                <a:lnTo>
                  <a:pt x="0" y="330200"/>
                </a:lnTo>
                <a:lnTo>
                  <a:pt x="0" y="0"/>
                </a:lnTo>
                <a:lnTo>
                  <a:pt x="2052320" y="0"/>
                </a:lnTo>
                <a:lnTo>
                  <a:pt x="2052320" y="330200"/>
                </a:lnTo>
                <a:lnTo>
                  <a:pt x="1026160" y="330200"/>
                </a:lnTo>
                <a:close/>
              </a:path>
            </a:pathLst>
          </a:custGeom>
          <a:ln w="9344">
            <a:solidFill>
              <a:srgbClr val="000000"/>
            </a:solidFill>
          </a:ln>
        </p:spPr>
        <p:txBody>
          <a:bodyPr wrap="square" lIns="0" tIns="0" rIns="0" bIns="0" rtlCol="0"/>
          <a:lstStyle/>
          <a:p>
            <a:endParaRPr/>
          </a:p>
        </p:txBody>
      </p:sp>
      <p:sp>
        <p:nvSpPr>
          <p:cNvPr id="38" name="object 79">
            <a:extLst>
              <a:ext uri="{FF2B5EF4-FFF2-40B4-BE49-F238E27FC236}">
                <a16:creationId xmlns:a16="http://schemas.microsoft.com/office/drawing/2014/main" id="{EF84C9D5-F81D-F743-831B-1BDFD114DE80}"/>
              </a:ext>
            </a:extLst>
          </p:cNvPr>
          <p:cNvSpPr/>
          <p:nvPr/>
        </p:nvSpPr>
        <p:spPr>
          <a:xfrm>
            <a:off x="8554092" y="3520253"/>
            <a:ext cx="1595120" cy="330200"/>
          </a:xfrm>
          <a:custGeom>
            <a:avLst/>
            <a:gdLst/>
            <a:ahLst/>
            <a:cxnLst/>
            <a:rect l="l" t="t" r="r" b="b"/>
            <a:pathLst>
              <a:path w="1595120" h="330200">
                <a:moveTo>
                  <a:pt x="797560" y="330200"/>
                </a:moveTo>
                <a:lnTo>
                  <a:pt x="0" y="330200"/>
                </a:lnTo>
                <a:lnTo>
                  <a:pt x="0" y="0"/>
                </a:lnTo>
                <a:lnTo>
                  <a:pt x="1595120" y="0"/>
                </a:lnTo>
                <a:lnTo>
                  <a:pt x="1595120" y="330200"/>
                </a:lnTo>
                <a:lnTo>
                  <a:pt x="797560" y="330200"/>
                </a:lnTo>
                <a:close/>
              </a:path>
            </a:pathLst>
          </a:custGeom>
          <a:ln w="9344">
            <a:solidFill>
              <a:srgbClr val="000000"/>
            </a:solidFill>
          </a:ln>
        </p:spPr>
        <p:txBody>
          <a:bodyPr wrap="square" lIns="0" tIns="0" rIns="0" bIns="0" rtlCol="0"/>
          <a:lstStyle/>
          <a:p>
            <a:endParaRPr/>
          </a:p>
        </p:txBody>
      </p:sp>
      <p:sp>
        <p:nvSpPr>
          <p:cNvPr id="39" name="object 80">
            <a:extLst>
              <a:ext uri="{FF2B5EF4-FFF2-40B4-BE49-F238E27FC236}">
                <a16:creationId xmlns:a16="http://schemas.microsoft.com/office/drawing/2014/main" id="{812F0C0F-2B22-EE4C-9565-BF2D3D5D32B6}"/>
              </a:ext>
            </a:extLst>
          </p:cNvPr>
          <p:cNvSpPr/>
          <p:nvPr/>
        </p:nvSpPr>
        <p:spPr>
          <a:xfrm>
            <a:off x="10306692" y="3520253"/>
            <a:ext cx="1518920" cy="330200"/>
          </a:xfrm>
          <a:custGeom>
            <a:avLst/>
            <a:gdLst/>
            <a:ahLst/>
            <a:cxnLst/>
            <a:rect l="l" t="t" r="r" b="b"/>
            <a:pathLst>
              <a:path w="1518920" h="330200">
                <a:moveTo>
                  <a:pt x="759459" y="330200"/>
                </a:moveTo>
                <a:lnTo>
                  <a:pt x="0" y="330200"/>
                </a:lnTo>
                <a:lnTo>
                  <a:pt x="0" y="0"/>
                </a:lnTo>
                <a:lnTo>
                  <a:pt x="1518920" y="0"/>
                </a:lnTo>
                <a:lnTo>
                  <a:pt x="1518920" y="330200"/>
                </a:lnTo>
                <a:lnTo>
                  <a:pt x="759459" y="330200"/>
                </a:lnTo>
                <a:close/>
              </a:path>
            </a:pathLst>
          </a:custGeom>
          <a:ln w="9344">
            <a:solidFill>
              <a:srgbClr val="000000"/>
            </a:solidFill>
          </a:ln>
        </p:spPr>
        <p:txBody>
          <a:bodyPr wrap="square" lIns="0" tIns="0" rIns="0" bIns="0" rtlCol="0"/>
          <a:lstStyle/>
          <a:p>
            <a:endParaRPr/>
          </a:p>
        </p:txBody>
      </p:sp>
      <p:sp>
        <p:nvSpPr>
          <p:cNvPr id="40" name="object 81">
            <a:extLst>
              <a:ext uri="{FF2B5EF4-FFF2-40B4-BE49-F238E27FC236}">
                <a16:creationId xmlns:a16="http://schemas.microsoft.com/office/drawing/2014/main" id="{C1E47C72-4456-9941-8CC7-6EF6741FD75A}"/>
              </a:ext>
            </a:extLst>
          </p:cNvPr>
          <p:cNvSpPr/>
          <p:nvPr/>
        </p:nvSpPr>
        <p:spPr>
          <a:xfrm>
            <a:off x="4820292" y="3520253"/>
            <a:ext cx="1442720" cy="330200"/>
          </a:xfrm>
          <a:custGeom>
            <a:avLst/>
            <a:gdLst/>
            <a:ahLst/>
            <a:cxnLst/>
            <a:rect l="l" t="t" r="r" b="b"/>
            <a:pathLst>
              <a:path w="1442720" h="330200">
                <a:moveTo>
                  <a:pt x="721360" y="330200"/>
                </a:moveTo>
                <a:lnTo>
                  <a:pt x="0" y="330200"/>
                </a:lnTo>
                <a:lnTo>
                  <a:pt x="0" y="0"/>
                </a:lnTo>
                <a:lnTo>
                  <a:pt x="1442720" y="0"/>
                </a:lnTo>
                <a:lnTo>
                  <a:pt x="1442720" y="330200"/>
                </a:lnTo>
                <a:lnTo>
                  <a:pt x="721360" y="330200"/>
                </a:lnTo>
                <a:close/>
              </a:path>
            </a:pathLst>
          </a:custGeom>
          <a:ln w="9344">
            <a:solidFill>
              <a:srgbClr val="000000"/>
            </a:solidFill>
          </a:ln>
        </p:spPr>
        <p:txBody>
          <a:bodyPr wrap="square" lIns="0" tIns="0" rIns="0" bIns="0" rtlCol="0"/>
          <a:lstStyle/>
          <a:p>
            <a:endParaRPr/>
          </a:p>
        </p:txBody>
      </p:sp>
      <p:sp>
        <p:nvSpPr>
          <p:cNvPr id="41" name="object 82">
            <a:extLst>
              <a:ext uri="{FF2B5EF4-FFF2-40B4-BE49-F238E27FC236}">
                <a16:creationId xmlns:a16="http://schemas.microsoft.com/office/drawing/2014/main" id="{A5EA2BC1-E15A-F047-AA52-1F2D72B7EED6}"/>
              </a:ext>
            </a:extLst>
          </p:cNvPr>
          <p:cNvSpPr/>
          <p:nvPr/>
        </p:nvSpPr>
        <p:spPr>
          <a:xfrm>
            <a:off x="1689219" y="2487930"/>
            <a:ext cx="10163063" cy="801370"/>
          </a:xfrm>
          <a:custGeom>
            <a:avLst/>
            <a:gdLst/>
            <a:ahLst/>
            <a:cxnLst/>
            <a:rect l="l" t="t" r="r" b="b"/>
            <a:pathLst>
              <a:path w="4122420" h="801370">
                <a:moveTo>
                  <a:pt x="3460750" y="0"/>
                </a:moveTo>
                <a:lnTo>
                  <a:pt x="661669" y="0"/>
                </a:lnTo>
                <a:lnTo>
                  <a:pt x="612172" y="1479"/>
                </a:lnTo>
                <a:lnTo>
                  <a:pt x="562904" y="5817"/>
                </a:lnTo>
                <a:lnTo>
                  <a:pt x="514117" y="12863"/>
                </a:lnTo>
                <a:lnTo>
                  <a:pt x="466059" y="22463"/>
                </a:lnTo>
                <a:lnTo>
                  <a:pt x="418980" y="34468"/>
                </a:lnTo>
                <a:lnTo>
                  <a:pt x="373131" y="48726"/>
                </a:lnTo>
                <a:lnTo>
                  <a:pt x="328759" y="65084"/>
                </a:lnTo>
                <a:lnTo>
                  <a:pt x="286115" y="83393"/>
                </a:lnTo>
                <a:lnTo>
                  <a:pt x="245449" y="103500"/>
                </a:lnTo>
                <a:lnTo>
                  <a:pt x="207010" y="125253"/>
                </a:lnTo>
                <a:lnTo>
                  <a:pt x="171047" y="148502"/>
                </a:lnTo>
                <a:lnTo>
                  <a:pt x="137810" y="173095"/>
                </a:lnTo>
                <a:lnTo>
                  <a:pt x="107548" y="198881"/>
                </a:lnTo>
                <a:lnTo>
                  <a:pt x="56951" y="253424"/>
                </a:lnTo>
                <a:lnTo>
                  <a:pt x="21251" y="310920"/>
                </a:lnTo>
                <a:lnTo>
                  <a:pt x="2444" y="370157"/>
                </a:lnTo>
                <a:lnTo>
                  <a:pt x="0" y="400050"/>
                </a:lnTo>
                <a:lnTo>
                  <a:pt x="2444" y="430123"/>
                </a:lnTo>
                <a:lnTo>
                  <a:pt x="21251" y="489669"/>
                </a:lnTo>
                <a:lnTo>
                  <a:pt x="56951" y="547409"/>
                </a:lnTo>
                <a:lnTo>
                  <a:pt x="107548" y="602139"/>
                </a:lnTo>
                <a:lnTo>
                  <a:pt x="137810" y="627999"/>
                </a:lnTo>
                <a:lnTo>
                  <a:pt x="171047" y="652655"/>
                </a:lnTo>
                <a:lnTo>
                  <a:pt x="207009" y="675957"/>
                </a:lnTo>
                <a:lnTo>
                  <a:pt x="245449" y="697754"/>
                </a:lnTo>
                <a:lnTo>
                  <a:pt x="286115" y="717895"/>
                </a:lnTo>
                <a:lnTo>
                  <a:pt x="328759" y="736230"/>
                </a:lnTo>
                <a:lnTo>
                  <a:pt x="373131" y="752609"/>
                </a:lnTo>
                <a:lnTo>
                  <a:pt x="418980" y="766881"/>
                </a:lnTo>
                <a:lnTo>
                  <a:pt x="466059" y="778896"/>
                </a:lnTo>
                <a:lnTo>
                  <a:pt x="514117" y="788502"/>
                </a:lnTo>
                <a:lnTo>
                  <a:pt x="562904" y="795550"/>
                </a:lnTo>
                <a:lnTo>
                  <a:pt x="612172" y="799890"/>
                </a:lnTo>
                <a:lnTo>
                  <a:pt x="661669" y="801369"/>
                </a:lnTo>
                <a:lnTo>
                  <a:pt x="3460750" y="801369"/>
                </a:lnTo>
                <a:lnTo>
                  <a:pt x="3510419" y="799890"/>
                </a:lnTo>
                <a:lnTo>
                  <a:pt x="3559823" y="795550"/>
                </a:lnTo>
                <a:lnTo>
                  <a:pt x="3608715" y="788502"/>
                </a:lnTo>
                <a:lnTo>
                  <a:pt x="3656848" y="778896"/>
                </a:lnTo>
                <a:lnTo>
                  <a:pt x="3703974" y="766881"/>
                </a:lnTo>
                <a:lnTo>
                  <a:pt x="3749848" y="752609"/>
                </a:lnTo>
                <a:lnTo>
                  <a:pt x="3794223" y="736230"/>
                </a:lnTo>
                <a:lnTo>
                  <a:pt x="3836852" y="717895"/>
                </a:lnTo>
                <a:lnTo>
                  <a:pt x="3877489" y="697754"/>
                </a:lnTo>
                <a:lnTo>
                  <a:pt x="3915886" y="675957"/>
                </a:lnTo>
                <a:lnTo>
                  <a:pt x="3951797" y="652655"/>
                </a:lnTo>
                <a:lnTo>
                  <a:pt x="3984975" y="627999"/>
                </a:lnTo>
                <a:lnTo>
                  <a:pt x="4015174" y="602139"/>
                </a:lnTo>
                <a:lnTo>
                  <a:pt x="4042147" y="575226"/>
                </a:lnTo>
                <a:lnTo>
                  <a:pt x="4085427" y="518840"/>
                </a:lnTo>
                <a:lnTo>
                  <a:pt x="4112842" y="460047"/>
                </a:lnTo>
                <a:lnTo>
                  <a:pt x="4122419" y="400050"/>
                </a:lnTo>
                <a:lnTo>
                  <a:pt x="4119984" y="370157"/>
                </a:lnTo>
                <a:lnTo>
                  <a:pt x="4101241" y="310920"/>
                </a:lnTo>
                <a:lnTo>
                  <a:pt x="4065647" y="253424"/>
                </a:lnTo>
                <a:lnTo>
                  <a:pt x="4015174" y="198881"/>
                </a:lnTo>
                <a:lnTo>
                  <a:pt x="3984975" y="173095"/>
                </a:lnTo>
                <a:lnTo>
                  <a:pt x="3951797" y="148502"/>
                </a:lnTo>
                <a:lnTo>
                  <a:pt x="3915886" y="125253"/>
                </a:lnTo>
                <a:lnTo>
                  <a:pt x="3877489" y="103500"/>
                </a:lnTo>
                <a:lnTo>
                  <a:pt x="3836852" y="83393"/>
                </a:lnTo>
                <a:lnTo>
                  <a:pt x="3794223" y="65084"/>
                </a:lnTo>
                <a:lnTo>
                  <a:pt x="3749848" y="48726"/>
                </a:lnTo>
                <a:lnTo>
                  <a:pt x="3703974" y="34468"/>
                </a:lnTo>
                <a:lnTo>
                  <a:pt x="3656848" y="22463"/>
                </a:lnTo>
                <a:lnTo>
                  <a:pt x="3608715" y="12863"/>
                </a:lnTo>
                <a:lnTo>
                  <a:pt x="3559823" y="5817"/>
                </a:lnTo>
                <a:lnTo>
                  <a:pt x="3510419" y="1479"/>
                </a:lnTo>
                <a:lnTo>
                  <a:pt x="3460750" y="0"/>
                </a:lnTo>
                <a:close/>
              </a:path>
            </a:pathLst>
          </a:custGeom>
          <a:solidFill>
            <a:srgbClr val="BBE0E3"/>
          </a:solidFill>
        </p:spPr>
        <p:txBody>
          <a:bodyPr wrap="square" lIns="0" tIns="0" rIns="0" bIns="0" rtlCol="0"/>
          <a:lstStyle/>
          <a:p>
            <a:endParaRPr/>
          </a:p>
        </p:txBody>
      </p:sp>
      <p:sp>
        <p:nvSpPr>
          <p:cNvPr id="42" name="object 86">
            <a:extLst>
              <a:ext uri="{FF2B5EF4-FFF2-40B4-BE49-F238E27FC236}">
                <a16:creationId xmlns:a16="http://schemas.microsoft.com/office/drawing/2014/main" id="{9A8AD9EE-3E15-3148-B146-0A8F29C344D6}"/>
              </a:ext>
            </a:extLst>
          </p:cNvPr>
          <p:cNvSpPr txBox="1"/>
          <p:nvPr/>
        </p:nvSpPr>
        <p:spPr>
          <a:xfrm>
            <a:off x="1552059" y="5157619"/>
            <a:ext cx="10273553" cy="307777"/>
          </a:xfrm>
          <a:prstGeom prst="rect">
            <a:avLst/>
          </a:prstGeom>
          <a:ln w="9344">
            <a:solidFill>
              <a:srgbClr val="000000"/>
            </a:solidFill>
          </a:ln>
        </p:spPr>
        <p:txBody>
          <a:bodyPr vert="horz" wrap="square" lIns="0" tIns="0" rIns="0" bIns="0" rtlCol="0">
            <a:spAutoFit/>
          </a:bodyPr>
          <a:lstStyle/>
          <a:p>
            <a:pPr marL="1451610">
              <a:tabLst>
                <a:tab pos="3975735" algn="l"/>
              </a:tabLst>
            </a:pPr>
            <a:r>
              <a:rPr lang="en-US" sz="2000" spc="-20" dirty="0">
                <a:latin typeface="Times New Roman"/>
                <a:cs typeface="Times New Roman"/>
              </a:rPr>
              <a:t>                 </a:t>
            </a:r>
            <a:r>
              <a:rPr sz="2000" spc="-20" dirty="0">
                <a:latin typeface="Times New Roman"/>
                <a:cs typeface="Times New Roman"/>
              </a:rPr>
              <a:t>T</a:t>
            </a:r>
            <a:r>
              <a:rPr sz="2000" spc="105" dirty="0">
                <a:latin typeface="Times New Roman"/>
                <a:cs typeface="Times New Roman"/>
              </a:rPr>
              <a:t>C</a:t>
            </a:r>
            <a:r>
              <a:rPr sz="2000" spc="210" dirty="0">
                <a:latin typeface="Times New Roman"/>
                <a:cs typeface="Times New Roman"/>
              </a:rPr>
              <a:t>P</a:t>
            </a:r>
            <a:r>
              <a:rPr sz="2000" spc="55" dirty="0">
                <a:latin typeface="Times New Roman"/>
                <a:cs typeface="Times New Roman"/>
              </a:rPr>
              <a:t>,</a:t>
            </a:r>
            <a:r>
              <a:rPr sz="2000" spc="40" dirty="0">
                <a:latin typeface="Times New Roman"/>
                <a:cs typeface="Times New Roman"/>
              </a:rPr>
              <a:t> </a:t>
            </a:r>
            <a:r>
              <a:rPr sz="2000" dirty="0">
                <a:latin typeface="Times New Roman"/>
                <a:cs typeface="Times New Roman"/>
              </a:rPr>
              <a:t>UD</a:t>
            </a:r>
            <a:r>
              <a:rPr sz="2000" spc="210" dirty="0">
                <a:latin typeface="Times New Roman"/>
                <a:cs typeface="Times New Roman"/>
              </a:rPr>
              <a:t>P</a:t>
            </a:r>
            <a:r>
              <a:rPr sz="2000" spc="55" dirty="0">
                <a:latin typeface="Times New Roman"/>
                <a:cs typeface="Times New Roman"/>
              </a:rPr>
              <a:t>,</a:t>
            </a:r>
            <a:r>
              <a:rPr sz="2000" spc="40" dirty="0">
                <a:latin typeface="Times New Roman"/>
                <a:cs typeface="Times New Roman"/>
              </a:rPr>
              <a:t> </a:t>
            </a:r>
            <a:r>
              <a:rPr sz="2000" dirty="0">
                <a:latin typeface="Times New Roman"/>
                <a:cs typeface="Times New Roman"/>
              </a:rPr>
              <a:t>H</a:t>
            </a:r>
            <a:r>
              <a:rPr sz="2000" spc="-20" dirty="0">
                <a:latin typeface="Times New Roman"/>
                <a:cs typeface="Times New Roman"/>
              </a:rPr>
              <a:t>T</a:t>
            </a:r>
            <a:r>
              <a:rPr sz="2000" spc="-10" dirty="0">
                <a:latin typeface="Times New Roman"/>
                <a:cs typeface="Times New Roman"/>
              </a:rPr>
              <a:t>T</a:t>
            </a:r>
            <a:r>
              <a:rPr sz="2000" spc="204" dirty="0">
                <a:latin typeface="Times New Roman"/>
                <a:cs typeface="Times New Roman"/>
              </a:rPr>
              <a:t>P</a:t>
            </a:r>
            <a:r>
              <a:rPr sz="2000" spc="55" dirty="0">
                <a:latin typeface="Times New Roman"/>
                <a:cs typeface="Times New Roman"/>
              </a:rPr>
              <a:t>,</a:t>
            </a:r>
            <a:r>
              <a:rPr lang="en-US" sz="2000" spc="40" dirty="0">
                <a:latin typeface="Times New Roman"/>
                <a:cs typeface="Times New Roman"/>
              </a:rPr>
              <a:t> … </a:t>
            </a:r>
            <a:r>
              <a:rPr sz="2000" spc="10" dirty="0">
                <a:latin typeface="Times New Roman"/>
                <a:cs typeface="Times New Roman"/>
              </a:rPr>
              <a:t>(</a:t>
            </a:r>
            <a:r>
              <a:rPr sz="2000" spc="-125" dirty="0">
                <a:latin typeface="Times New Roman"/>
                <a:cs typeface="Times New Roman"/>
              </a:rPr>
              <a:t>l</a:t>
            </a:r>
            <a:r>
              <a:rPr sz="2000" spc="105" dirty="0">
                <a:latin typeface="Times New Roman"/>
                <a:cs typeface="Times New Roman"/>
              </a:rPr>
              <a:t>o</a:t>
            </a:r>
            <a:r>
              <a:rPr sz="2000" spc="10" dirty="0">
                <a:latin typeface="Times New Roman"/>
                <a:cs typeface="Times New Roman"/>
              </a:rPr>
              <a:t>w</a:t>
            </a:r>
            <a:r>
              <a:rPr sz="2000" dirty="0">
                <a:latin typeface="Times New Roman"/>
                <a:cs typeface="Times New Roman"/>
              </a:rPr>
              <a:t>-</a:t>
            </a:r>
            <a:r>
              <a:rPr sz="2000" spc="-125" dirty="0">
                <a:latin typeface="Times New Roman"/>
                <a:cs typeface="Times New Roman"/>
              </a:rPr>
              <a:t>l</a:t>
            </a:r>
            <a:r>
              <a:rPr sz="2000" spc="225" dirty="0">
                <a:latin typeface="Times New Roman"/>
                <a:cs typeface="Times New Roman"/>
              </a:rPr>
              <a:t>e</a:t>
            </a:r>
            <a:r>
              <a:rPr sz="2000" spc="5" dirty="0">
                <a:latin typeface="Times New Roman"/>
                <a:cs typeface="Times New Roman"/>
              </a:rPr>
              <a:t>v</a:t>
            </a:r>
            <a:r>
              <a:rPr sz="2000" spc="215" dirty="0">
                <a:latin typeface="Times New Roman"/>
                <a:cs typeface="Times New Roman"/>
              </a:rPr>
              <a:t>e</a:t>
            </a:r>
            <a:r>
              <a:rPr sz="2000" spc="-120" dirty="0">
                <a:latin typeface="Times New Roman"/>
                <a:cs typeface="Times New Roman"/>
              </a:rPr>
              <a:t>l</a:t>
            </a:r>
            <a:r>
              <a:rPr sz="2000" spc="50" dirty="0">
                <a:latin typeface="Times New Roman"/>
                <a:cs typeface="Times New Roman"/>
              </a:rPr>
              <a:t> </a:t>
            </a:r>
            <a:r>
              <a:rPr sz="2000" spc="110" dirty="0">
                <a:latin typeface="Times New Roman"/>
                <a:cs typeface="Times New Roman"/>
              </a:rPr>
              <a:t>c</a:t>
            </a:r>
            <a:r>
              <a:rPr sz="2000" spc="105" dirty="0">
                <a:latin typeface="Times New Roman"/>
                <a:cs typeface="Times New Roman"/>
              </a:rPr>
              <a:t>omm</a:t>
            </a:r>
            <a:r>
              <a:rPr sz="2000" spc="55" dirty="0">
                <a:latin typeface="Times New Roman"/>
                <a:cs typeface="Times New Roman"/>
              </a:rPr>
              <a:t>.</a:t>
            </a:r>
            <a:r>
              <a:rPr sz="2000" spc="40" dirty="0">
                <a:latin typeface="Times New Roman"/>
                <a:cs typeface="Times New Roman"/>
              </a:rPr>
              <a:t> </a:t>
            </a:r>
            <a:r>
              <a:rPr sz="2000" spc="-120" dirty="0">
                <a:latin typeface="Times New Roman"/>
                <a:cs typeface="Times New Roman"/>
              </a:rPr>
              <a:t>i</a:t>
            </a:r>
            <a:r>
              <a:rPr sz="2000" spc="105" dirty="0">
                <a:latin typeface="Times New Roman"/>
                <a:cs typeface="Times New Roman"/>
              </a:rPr>
              <a:t>n</a:t>
            </a:r>
            <a:r>
              <a:rPr sz="2000" spc="-20" dirty="0">
                <a:latin typeface="Times New Roman"/>
                <a:cs typeface="Times New Roman"/>
              </a:rPr>
              <a:t>t</a:t>
            </a:r>
            <a:r>
              <a:rPr sz="2000" spc="225" dirty="0">
                <a:latin typeface="Times New Roman"/>
                <a:cs typeface="Times New Roman"/>
              </a:rPr>
              <a:t>e</a:t>
            </a:r>
            <a:r>
              <a:rPr sz="2000" dirty="0">
                <a:latin typeface="Times New Roman"/>
                <a:cs typeface="Times New Roman"/>
              </a:rPr>
              <a:t>r</a:t>
            </a:r>
            <a:r>
              <a:rPr sz="2000" spc="-114" dirty="0">
                <a:latin typeface="Times New Roman"/>
                <a:cs typeface="Times New Roman"/>
              </a:rPr>
              <a:t>f</a:t>
            </a:r>
            <a:r>
              <a:rPr sz="2000" spc="215" dirty="0">
                <a:latin typeface="Times New Roman"/>
                <a:cs typeface="Times New Roman"/>
              </a:rPr>
              <a:t>a</a:t>
            </a:r>
            <a:r>
              <a:rPr sz="2000" spc="110" dirty="0">
                <a:latin typeface="Times New Roman"/>
                <a:cs typeface="Times New Roman"/>
              </a:rPr>
              <a:t>c</a:t>
            </a:r>
            <a:r>
              <a:rPr sz="2000" spc="225" dirty="0">
                <a:latin typeface="Times New Roman"/>
                <a:cs typeface="Times New Roman"/>
              </a:rPr>
              <a:t>e</a:t>
            </a:r>
            <a:r>
              <a:rPr sz="2000" spc="105" dirty="0">
                <a:latin typeface="Times New Roman"/>
                <a:cs typeface="Times New Roman"/>
              </a:rPr>
              <a:t>s)</a:t>
            </a:r>
            <a:endParaRPr sz="2000" dirty="0">
              <a:latin typeface="Times New Roman"/>
              <a:cs typeface="Times New Roman"/>
            </a:endParaRPr>
          </a:p>
        </p:txBody>
      </p:sp>
      <p:sp>
        <p:nvSpPr>
          <p:cNvPr id="43" name="object 87">
            <a:extLst>
              <a:ext uri="{FF2B5EF4-FFF2-40B4-BE49-F238E27FC236}">
                <a16:creationId xmlns:a16="http://schemas.microsoft.com/office/drawing/2014/main" id="{2577509C-3BFF-BA4B-8AF1-FDDD9E0361F7}"/>
              </a:ext>
            </a:extLst>
          </p:cNvPr>
          <p:cNvSpPr txBox="1"/>
          <p:nvPr/>
        </p:nvSpPr>
        <p:spPr>
          <a:xfrm>
            <a:off x="3220092" y="3921573"/>
            <a:ext cx="1518920" cy="1107996"/>
          </a:xfrm>
          <a:prstGeom prst="rect">
            <a:avLst/>
          </a:prstGeom>
          <a:ln w="9344">
            <a:solidFill>
              <a:srgbClr val="000000"/>
            </a:solidFill>
          </a:ln>
        </p:spPr>
        <p:txBody>
          <a:bodyPr vert="horz" wrap="square" lIns="0" tIns="0" rIns="0" bIns="0" rtlCol="0">
            <a:spAutoFit/>
          </a:bodyPr>
          <a:lstStyle/>
          <a:p>
            <a:pPr marL="110489" marR="146685" indent="-27305" algn="ctr">
              <a:lnSpc>
                <a:spcPct val="99800"/>
              </a:lnSpc>
            </a:pPr>
            <a:r>
              <a:rPr lang="en-US" sz="2000" spc="-80" dirty="0">
                <a:solidFill>
                  <a:srgbClr val="0000FF"/>
                </a:solidFill>
                <a:latin typeface="Times New Roman"/>
                <a:cs typeface="Times New Roman"/>
              </a:rPr>
              <a:t>Distributed file system</a:t>
            </a:r>
            <a:r>
              <a:rPr sz="2000" spc="35" dirty="0">
                <a:solidFill>
                  <a:srgbClr val="0000FF"/>
                </a:solidFill>
                <a:latin typeface="Times New Roman"/>
                <a:cs typeface="Times New Roman"/>
              </a:rPr>
              <a:t> </a:t>
            </a:r>
            <a:r>
              <a:rPr sz="1600" spc="20" dirty="0">
                <a:latin typeface="Times New Roman"/>
                <a:cs typeface="Times New Roman"/>
              </a:rPr>
              <a:t>(</a:t>
            </a:r>
            <a:r>
              <a:rPr sz="1600" spc="40" dirty="0">
                <a:latin typeface="Times New Roman"/>
                <a:cs typeface="Times New Roman"/>
              </a:rPr>
              <a:t>G</a:t>
            </a:r>
            <a:r>
              <a:rPr sz="1600" spc="80" dirty="0">
                <a:latin typeface="Times New Roman"/>
                <a:cs typeface="Times New Roman"/>
              </a:rPr>
              <a:t>F</a:t>
            </a:r>
            <a:r>
              <a:rPr sz="1600" spc="165" dirty="0">
                <a:latin typeface="Times New Roman"/>
                <a:cs typeface="Times New Roman"/>
              </a:rPr>
              <a:t>S</a:t>
            </a:r>
            <a:r>
              <a:rPr sz="1600" spc="40" dirty="0">
                <a:latin typeface="Times New Roman"/>
                <a:cs typeface="Times New Roman"/>
              </a:rPr>
              <a:t>,</a:t>
            </a:r>
            <a:r>
              <a:rPr sz="1600" spc="35" dirty="0">
                <a:latin typeface="Times New Roman"/>
                <a:cs typeface="Times New Roman"/>
              </a:rPr>
              <a:t> </a:t>
            </a:r>
            <a:r>
              <a:rPr sz="1600" dirty="0">
                <a:latin typeface="Times New Roman"/>
                <a:cs typeface="Times New Roman"/>
              </a:rPr>
              <a:t>H</a:t>
            </a:r>
            <a:r>
              <a:rPr sz="1600" spc="-5" dirty="0">
                <a:latin typeface="Times New Roman"/>
                <a:cs typeface="Times New Roman"/>
              </a:rPr>
              <a:t>D</a:t>
            </a:r>
            <a:r>
              <a:rPr sz="1600" spc="70" dirty="0">
                <a:latin typeface="Times New Roman"/>
                <a:cs typeface="Times New Roman"/>
              </a:rPr>
              <a:t>F</a:t>
            </a:r>
            <a:r>
              <a:rPr sz="1600" spc="165" dirty="0">
                <a:latin typeface="Times New Roman"/>
                <a:cs typeface="Times New Roman"/>
              </a:rPr>
              <a:t>S</a:t>
            </a:r>
            <a:r>
              <a:rPr sz="1600" spc="40" dirty="0">
                <a:latin typeface="Times New Roman"/>
                <a:cs typeface="Times New Roman"/>
              </a:rPr>
              <a:t>, N</a:t>
            </a:r>
            <a:r>
              <a:rPr sz="1600" spc="35" dirty="0">
                <a:latin typeface="Times New Roman"/>
                <a:cs typeface="Times New Roman"/>
              </a:rPr>
              <a:t>F</a:t>
            </a:r>
            <a:r>
              <a:rPr sz="1600" spc="155" dirty="0">
                <a:latin typeface="Times New Roman"/>
                <a:cs typeface="Times New Roman"/>
              </a:rPr>
              <a:t>S</a:t>
            </a:r>
            <a:r>
              <a:rPr sz="1600" dirty="0">
                <a:latin typeface="Times New Roman"/>
                <a:cs typeface="Times New Roman"/>
              </a:rPr>
              <a:t>)</a:t>
            </a:r>
          </a:p>
        </p:txBody>
      </p:sp>
      <p:sp>
        <p:nvSpPr>
          <p:cNvPr id="44" name="object 88">
            <a:extLst>
              <a:ext uri="{FF2B5EF4-FFF2-40B4-BE49-F238E27FC236}">
                <a16:creationId xmlns:a16="http://schemas.microsoft.com/office/drawing/2014/main" id="{D9F3CAC3-B201-104F-B474-2EC31DC64158}"/>
              </a:ext>
            </a:extLst>
          </p:cNvPr>
          <p:cNvSpPr txBox="1"/>
          <p:nvPr/>
        </p:nvSpPr>
        <p:spPr>
          <a:xfrm>
            <a:off x="6344292" y="3921573"/>
            <a:ext cx="2052320" cy="1107996"/>
          </a:xfrm>
          <a:prstGeom prst="rect">
            <a:avLst/>
          </a:prstGeom>
          <a:ln w="9344">
            <a:solidFill>
              <a:srgbClr val="000000"/>
            </a:solidFill>
          </a:ln>
        </p:spPr>
        <p:txBody>
          <a:bodyPr vert="horz" wrap="square" lIns="0" tIns="0" rIns="0" bIns="0" rtlCol="0">
            <a:spAutoFit/>
          </a:bodyPr>
          <a:lstStyle/>
          <a:p>
            <a:pPr marL="185420" marR="179070" indent="-70485" algn="ctr">
              <a:lnSpc>
                <a:spcPct val="99800"/>
              </a:lnSpc>
            </a:pPr>
            <a:r>
              <a:rPr lang="en-US" sz="2000" spc="30" dirty="0">
                <a:solidFill>
                  <a:srgbClr val="0000FF"/>
                </a:solidFill>
                <a:latin typeface="Times New Roman"/>
                <a:cs typeface="Times New Roman"/>
              </a:rPr>
              <a:t>Distributed locking system</a:t>
            </a:r>
            <a:r>
              <a:rPr sz="2000" spc="35" dirty="0">
                <a:solidFill>
                  <a:srgbClr val="0000FF"/>
                </a:solidFill>
                <a:latin typeface="Times New Roman"/>
                <a:cs typeface="Times New Roman"/>
              </a:rPr>
              <a:t> </a:t>
            </a:r>
            <a:r>
              <a:rPr sz="1600" spc="-5" dirty="0">
                <a:latin typeface="Times New Roman"/>
                <a:cs typeface="Times New Roman"/>
              </a:rPr>
              <a:t>(</a:t>
            </a:r>
            <a:r>
              <a:rPr sz="1600" spc="80" dirty="0">
                <a:latin typeface="Times New Roman"/>
                <a:cs typeface="Times New Roman"/>
              </a:rPr>
              <a:t>Chu</a:t>
            </a:r>
            <a:r>
              <a:rPr sz="1600" spc="75" dirty="0">
                <a:latin typeface="Times New Roman"/>
                <a:cs typeface="Times New Roman"/>
              </a:rPr>
              <a:t>b</a:t>
            </a:r>
            <a:r>
              <a:rPr sz="1600" spc="35" dirty="0">
                <a:latin typeface="Times New Roman"/>
                <a:cs typeface="Times New Roman"/>
              </a:rPr>
              <a:t>b</a:t>
            </a:r>
            <a:r>
              <a:rPr sz="1600" spc="45" dirty="0">
                <a:latin typeface="Times New Roman"/>
                <a:cs typeface="Times New Roman"/>
              </a:rPr>
              <a:t>y</a:t>
            </a:r>
            <a:r>
              <a:rPr sz="1600" spc="40" dirty="0">
                <a:latin typeface="Times New Roman"/>
                <a:cs typeface="Times New Roman"/>
              </a:rPr>
              <a:t>, </a:t>
            </a:r>
            <a:r>
              <a:rPr sz="1600" spc="-20" dirty="0">
                <a:latin typeface="Times New Roman"/>
                <a:cs typeface="Times New Roman"/>
              </a:rPr>
              <a:t>Z</a:t>
            </a:r>
            <a:r>
              <a:rPr sz="1600" spc="90" dirty="0">
                <a:latin typeface="Times New Roman"/>
                <a:cs typeface="Times New Roman"/>
              </a:rPr>
              <a:t>ookeepe</a:t>
            </a:r>
            <a:r>
              <a:rPr sz="1600" spc="50" dirty="0">
                <a:latin typeface="Times New Roman"/>
                <a:cs typeface="Times New Roman"/>
              </a:rPr>
              <a:t>r</a:t>
            </a:r>
            <a:r>
              <a:rPr sz="1600" dirty="0">
                <a:latin typeface="Times New Roman"/>
                <a:cs typeface="Times New Roman"/>
              </a:rPr>
              <a:t>)</a:t>
            </a:r>
          </a:p>
        </p:txBody>
      </p:sp>
      <p:sp>
        <p:nvSpPr>
          <p:cNvPr id="45" name="object 89">
            <a:extLst>
              <a:ext uri="{FF2B5EF4-FFF2-40B4-BE49-F238E27FC236}">
                <a16:creationId xmlns:a16="http://schemas.microsoft.com/office/drawing/2014/main" id="{ACCC0DCA-C62E-724E-8E88-8637F90D248C}"/>
              </a:ext>
            </a:extLst>
          </p:cNvPr>
          <p:cNvSpPr txBox="1"/>
          <p:nvPr/>
        </p:nvSpPr>
        <p:spPr>
          <a:xfrm>
            <a:off x="8554092" y="3921573"/>
            <a:ext cx="1595120" cy="1107996"/>
          </a:xfrm>
          <a:prstGeom prst="rect">
            <a:avLst/>
          </a:prstGeom>
          <a:ln w="9344">
            <a:solidFill>
              <a:srgbClr val="000000"/>
            </a:solidFill>
          </a:ln>
        </p:spPr>
        <p:txBody>
          <a:bodyPr vert="horz" wrap="square" lIns="0" tIns="0" rIns="0" bIns="0" rtlCol="0">
            <a:spAutoFit/>
          </a:bodyPr>
          <a:lstStyle/>
          <a:p>
            <a:pPr marL="148590" marR="199390" indent="-13335" algn="ctr">
              <a:lnSpc>
                <a:spcPct val="99800"/>
              </a:lnSpc>
            </a:pPr>
            <a:r>
              <a:rPr lang="en-US" sz="2000" dirty="0">
                <a:solidFill>
                  <a:srgbClr val="0000FF"/>
                </a:solidFill>
                <a:latin typeface="Times New Roman"/>
                <a:cs typeface="Times New Roman"/>
              </a:rPr>
              <a:t>Distributed computing</a:t>
            </a:r>
            <a:r>
              <a:rPr sz="2000" spc="55" dirty="0">
                <a:solidFill>
                  <a:srgbClr val="0000FF"/>
                </a:solidFill>
                <a:latin typeface="Times New Roman"/>
                <a:cs typeface="Times New Roman"/>
              </a:rPr>
              <a:t> </a:t>
            </a:r>
            <a:r>
              <a:rPr sz="1600" spc="-15" dirty="0">
                <a:latin typeface="Times New Roman"/>
                <a:cs typeface="Times New Roman"/>
              </a:rPr>
              <a:t>(</a:t>
            </a:r>
            <a:r>
              <a:rPr sz="1600" spc="-95" dirty="0" err="1">
                <a:latin typeface="Times New Roman"/>
                <a:cs typeface="Times New Roman"/>
              </a:rPr>
              <a:t>M</a:t>
            </a:r>
            <a:r>
              <a:rPr sz="1600" spc="165" dirty="0" err="1">
                <a:latin typeface="Times New Roman"/>
                <a:cs typeface="Times New Roman"/>
              </a:rPr>
              <a:t>a</a:t>
            </a:r>
            <a:r>
              <a:rPr sz="1600" spc="75" dirty="0" err="1">
                <a:latin typeface="Times New Roman"/>
                <a:cs typeface="Times New Roman"/>
              </a:rPr>
              <a:t>pR</a:t>
            </a:r>
            <a:r>
              <a:rPr sz="1600" spc="105" dirty="0" err="1">
                <a:latin typeface="Times New Roman"/>
                <a:cs typeface="Times New Roman"/>
              </a:rPr>
              <a:t>educe,</a:t>
            </a:r>
            <a:r>
              <a:rPr lang="en-US" sz="1600" spc="35" dirty="0" err="1">
                <a:latin typeface="Times New Roman"/>
                <a:cs typeface="Times New Roman"/>
              </a:rPr>
              <a:t>Spark</a:t>
            </a:r>
            <a:r>
              <a:rPr sz="1600" spc="35" dirty="0">
                <a:latin typeface="Times New Roman"/>
                <a:cs typeface="Times New Roman"/>
              </a:rPr>
              <a:t>)</a:t>
            </a:r>
            <a:endParaRPr sz="1600" dirty="0">
              <a:latin typeface="Times New Roman"/>
              <a:cs typeface="Times New Roman"/>
            </a:endParaRPr>
          </a:p>
        </p:txBody>
      </p:sp>
      <p:sp>
        <p:nvSpPr>
          <p:cNvPr id="46" name="object 90">
            <a:extLst>
              <a:ext uri="{FF2B5EF4-FFF2-40B4-BE49-F238E27FC236}">
                <a16:creationId xmlns:a16="http://schemas.microsoft.com/office/drawing/2014/main" id="{7D1538E2-B59F-044D-93A6-CD5B725EDD28}"/>
              </a:ext>
            </a:extLst>
          </p:cNvPr>
          <p:cNvSpPr txBox="1"/>
          <p:nvPr/>
        </p:nvSpPr>
        <p:spPr>
          <a:xfrm>
            <a:off x="10306692" y="3921573"/>
            <a:ext cx="1518920" cy="1107996"/>
          </a:xfrm>
          <a:prstGeom prst="rect">
            <a:avLst/>
          </a:prstGeom>
          <a:ln w="9344">
            <a:solidFill>
              <a:srgbClr val="000000"/>
            </a:solidFill>
          </a:ln>
        </p:spPr>
        <p:txBody>
          <a:bodyPr vert="horz" wrap="square" lIns="0" tIns="0" rIns="0" bIns="0" rtlCol="0">
            <a:spAutoFit/>
          </a:bodyPr>
          <a:lstStyle/>
          <a:p>
            <a:pPr marL="201930" marR="265430" algn="ctr">
              <a:lnSpc>
                <a:spcPct val="99800"/>
              </a:lnSpc>
            </a:pPr>
            <a:r>
              <a:rPr lang="en-US" sz="2000" spc="-125" dirty="0">
                <a:solidFill>
                  <a:srgbClr val="0000FF"/>
                </a:solidFill>
                <a:latin typeface="Times New Roman"/>
                <a:cs typeface="Times New Roman"/>
              </a:rPr>
              <a:t>Message queues</a:t>
            </a:r>
          </a:p>
          <a:p>
            <a:pPr marL="201930" marR="265430" algn="ctr">
              <a:lnSpc>
                <a:spcPct val="99800"/>
              </a:lnSpc>
            </a:pPr>
            <a:r>
              <a:rPr sz="1600" spc="-5" dirty="0">
                <a:latin typeface="Times New Roman"/>
                <a:cs typeface="Times New Roman"/>
              </a:rPr>
              <a:t>(</a:t>
            </a:r>
            <a:r>
              <a:rPr lang="en-US" sz="1600" spc="-95" dirty="0">
                <a:latin typeface="Times New Roman"/>
                <a:cs typeface="Times New Roman"/>
              </a:rPr>
              <a:t>Kafka, </a:t>
            </a:r>
            <a:r>
              <a:rPr lang="en-US" sz="1600" spc="-95" dirty="0" err="1">
                <a:latin typeface="Times New Roman"/>
                <a:cs typeface="Times New Roman"/>
              </a:rPr>
              <a:t>ActiveMQ</a:t>
            </a:r>
            <a:r>
              <a:rPr sz="1600" spc="85" dirty="0">
                <a:latin typeface="Times New Roman"/>
                <a:cs typeface="Times New Roman"/>
              </a:rPr>
              <a:t>)</a:t>
            </a:r>
            <a:endParaRPr sz="1600" dirty="0">
              <a:latin typeface="Times New Roman"/>
              <a:cs typeface="Times New Roman"/>
            </a:endParaRPr>
          </a:p>
        </p:txBody>
      </p:sp>
      <p:sp>
        <p:nvSpPr>
          <p:cNvPr id="47" name="object 91">
            <a:extLst>
              <a:ext uri="{FF2B5EF4-FFF2-40B4-BE49-F238E27FC236}">
                <a16:creationId xmlns:a16="http://schemas.microsoft.com/office/drawing/2014/main" id="{E053AF62-49DB-6547-8C1B-BD02B88B8C3C}"/>
              </a:ext>
            </a:extLst>
          </p:cNvPr>
          <p:cNvSpPr txBox="1"/>
          <p:nvPr/>
        </p:nvSpPr>
        <p:spPr>
          <a:xfrm>
            <a:off x="4820292" y="3921573"/>
            <a:ext cx="1442720" cy="1115690"/>
          </a:xfrm>
          <a:prstGeom prst="rect">
            <a:avLst/>
          </a:prstGeom>
          <a:ln w="9344">
            <a:solidFill>
              <a:srgbClr val="000000"/>
            </a:solidFill>
          </a:ln>
        </p:spPr>
        <p:txBody>
          <a:bodyPr vert="horz" wrap="square" lIns="0" tIns="0" rIns="0" bIns="0" rtlCol="0">
            <a:spAutoFit/>
          </a:bodyPr>
          <a:lstStyle/>
          <a:p>
            <a:pPr marL="121920" marR="186055" algn="ctr"/>
            <a:r>
              <a:rPr lang="en-US" sz="2000" spc="50" dirty="0">
                <a:solidFill>
                  <a:srgbClr val="0000FF"/>
                </a:solidFill>
                <a:latin typeface="Times New Roman"/>
                <a:cs typeface="Times New Roman"/>
              </a:rPr>
              <a:t>Key/value store</a:t>
            </a:r>
            <a:endParaRPr sz="2000" dirty="0">
              <a:latin typeface="Times New Roman"/>
              <a:cs typeface="Times New Roman"/>
            </a:endParaRPr>
          </a:p>
          <a:p>
            <a:pPr marL="85090" marR="100965" algn="ctr">
              <a:lnSpc>
                <a:spcPts val="1910"/>
              </a:lnSpc>
              <a:spcBef>
                <a:spcPts val="70"/>
              </a:spcBef>
            </a:pPr>
            <a:r>
              <a:rPr sz="1600" spc="-5" dirty="0">
                <a:latin typeface="Times New Roman"/>
                <a:cs typeface="Times New Roman"/>
              </a:rPr>
              <a:t>(D</a:t>
            </a:r>
            <a:r>
              <a:rPr sz="1600" spc="5" dirty="0">
                <a:latin typeface="Times New Roman"/>
                <a:cs typeface="Times New Roman"/>
              </a:rPr>
              <a:t>y</a:t>
            </a:r>
            <a:r>
              <a:rPr sz="1600" spc="130" dirty="0">
                <a:latin typeface="Times New Roman"/>
                <a:cs typeface="Times New Roman"/>
              </a:rPr>
              <a:t>n</a:t>
            </a:r>
            <a:r>
              <a:rPr sz="1600" spc="110" dirty="0">
                <a:latin typeface="Times New Roman"/>
                <a:cs typeface="Times New Roman"/>
              </a:rPr>
              <a:t>a</a:t>
            </a:r>
            <a:r>
              <a:rPr sz="1600" spc="90" dirty="0">
                <a:latin typeface="Times New Roman"/>
                <a:cs typeface="Times New Roman"/>
              </a:rPr>
              <a:t>m</a:t>
            </a:r>
            <a:r>
              <a:rPr sz="1600" spc="75" dirty="0">
                <a:latin typeface="Times New Roman"/>
                <a:cs typeface="Times New Roman"/>
              </a:rPr>
              <a:t>o</a:t>
            </a:r>
            <a:r>
              <a:rPr sz="1600" spc="40" dirty="0">
                <a:latin typeface="Times New Roman"/>
                <a:cs typeface="Times New Roman"/>
              </a:rPr>
              <a:t>, </a:t>
            </a:r>
            <a:r>
              <a:rPr sz="1600" spc="85" dirty="0">
                <a:latin typeface="Times New Roman"/>
                <a:cs typeface="Times New Roman"/>
              </a:rPr>
              <a:t>C</a:t>
            </a:r>
            <a:r>
              <a:rPr sz="1600" spc="120" dirty="0">
                <a:latin typeface="Times New Roman"/>
                <a:cs typeface="Times New Roman"/>
              </a:rPr>
              <a:t>assand</a:t>
            </a:r>
            <a:r>
              <a:rPr sz="1600" spc="80" dirty="0">
                <a:latin typeface="Times New Roman"/>
                <a:cs typeface="Times New Roman"/>
              </a:rPr>
              <a:t>ra)</a:t>
            </a:r>
            <a:endParaRPr sz="1600" dirty="0">
              <a:latin typeface="Times New Roman"/>
              <a:cs typeface="Times New Roman"/>
            </a:endParaRPr>
          </a:p>
        </p:txBody>
      </p:sp>
      <p:sp>
        <p:nvSpPr>
          <p:cNvPr id="48" name="object 92">
            <a:extLst>
              <a:ext uri="{FF2B5EF4-FFF2-40B4-BE49-F238E27FC236}">
                <a16:creationId xmlns:a16="http://schemas.microsoft.com/office/drawing/2014/main" id="{304C10E3-11DE-5044-8E67-57FA6C0E6C9A}"/>
              </a:ext>
            </a:extLst>
          </p:cNvPr>
          <p:cNvSpPr/>
          <p:nvPr/>
        </p:nvSpPr>
        <p:spPr>
          <a:xfrm>
            <a:off x="1689219" y="2487930"/>
            <a:ext cx="10163063" cy="801370"/>
          </a:xfrm>
          <a:custGeom>
            <a:avLst/>
            <a:gdLst/>
            <a:ahLst/>
            <a:cxnLst/>
            <a:rect l="l" t="t" r="r" b="b"/>
            <a:pathLst>
              <a:path w="4122420" h="801370">
                <a:moveTo>
                  <a:pt x="661669" y="801369"/>
                </a:moveTo>
                <a:lnTo>
                  <a:pt x="612172" y="799890"/>
                </a:lnTo>
                <a:lnTo>
                  <a:pt x="562904" y="795550"/>
                </a:lnTo>
                <a:lnTo>
                  <a:pt x="514117" y="788502"/>
                </a:lnTo>
                <a:lnTo>
                  <a:pt x="466059" y="778896"/>
                </a:lnTo>
                <a:lnTo>
                  <a:pt x="418980" y="766881"/>
                </a:lnTo>
                <a:lnTo>
                  <a:pt x="373131" y="752609"/>
                </a:lnTo>
                <a:lnTo>
                  <a:pt x="328759" y="736230"/>
                </a:lnTo>
                <a:lnTo>
                  <a:pt x="286115" y="717895"/>
                </a:lnTo>
                <a:lnTo>
                  <a:pt x="245449" y="697754"/>
                </a:lnTo>
                <a:lnTo>
                  <a:pt x="207009" y="675957"/>
                </a:lnTo>
                <a:lnTo>
                  <a:pt x="171047" y="652655"/>
                </a:lnTo>
                <a:lnTo>
                  <a:pt x="137810" y="627999"/>
                </a:lnTo>
                <a:lnTo>
                  <a:pt x="107548" y="602139"/>
                </a:lnTo>
                <a:lnTo>
                  <a:pt x="80512" y="575226"/>
                </a:lnTo>
                <a:lnTo>
                  <a:pt x="37114" y="518840"/>
                </a:lnTo>
                <a:lnTo>
                  <a:pt x="9611" y="460047"/>
                </a:lnTo>
                <a:lnTo>
                  <a:pt x="0" y="400050"/>
                </a:lnTo>
                <a:lnTo>
                  <a:pt x="2444" y="370157"/>
                </a:lnTo>
                <a:lnTo>
                  <a:pt x="21251" y="310920"/>
                </a:lnTo>
                <a:lnTo>
                  <a:pt x="56951" y="253424"/>
                </a:lnTo>
                <a:lnTo>
                  <a:pt x="107548" y="198881"/>
                </a:lnTo>
                <a:lnTo>
                  <a:pt x="137810" y="173095"/>
                </a:lnTo>
                <a:lnTo>
                  <a:pt x="171047" y="148502"/>
                </a:lnTo>
                <a:lnTo>
                  <a:pt x="207010" y="125253"/>
                </a:lnTo>
                <a:lnTo>
                  <a:pt x="245449" y="103500"/>
                </a:lnTo>
                <a:lnTo>
                  <a:pt x="286115" y="83393"/>
                </a:lnTo>
                <a:lnTo>
                  <a:pt x="328759" y="65084"/>
                </a:lnTo>
                <a:lnTo>
                  <a:pt x="373131" y="48726"/>
                </a:lnTo>
                <a:lnTo>
                  <a:pt x="418980" y="34468"/>
                </a:lnTo>
                <a:lnTo>
                  <a:pt x="466059" y="22463"/>
                </a:lnTo>
                <a:lnTo>
                  <a:pt x="514117" y="12863"/>
                </a:lnTo>
                <a:lnTo>
                  <a:pt x="562904" y="5817"/>
                </a:lnTo>
                <a:lnTo>
                  <a:pt x="612172" y="1479"/>
                </a:lnTo>
                <a:lnTo>
                  <a:pt x="661669" y="0"/>
                </a:lnTo>
                <a:lnTo>
                  <a:pt x="3460750" y="0"/>
                </a:lnTo>
                <a:lnTo>
                  <a:pt x="3510419" y="1479"/>
                </a:lnTo>
                <a:lnTo>
                  <a:pt x="3559823" y="5817"/>
                </a:lnTo>
                <a:lnTo>
                  <a:pt x="3608715" y="12863"/>
                </a:lnTo>
                <a:lnTo>
                  <a:pt x="3656848" y="22463"/>
                </a:lnTo>
                <a:lnTo>
                  <a:pt x="3703974" y="34468"/>
                </a:lnTo>
                <a:lnTo>
                  <a:pt x="3749848" y="48726"/>
                </a:lnTo>
                <a:lnTo>
                  <a:pt x="3794223" y="65084"/>
                </a:lnTo>
                <a:lnTo>
                  <a:pt x="3836852" y="83393"/>
                </a:lnTo>
                <a:lnTo>
                  <a:pt x="3877489" y="103500"/>
                </a:lnTo>
                <a:lnTo>
                  <a:pt x="3915886" y="125253"/>
                </a:lnTo>
                <a:lnTo>
                  <a:pt x="3951797" y="148502"/>
                </a:lnTo>
                <a:lnTo>
                  <a:pt x="3984975" y="173095"/>
                </a:lnTo>
                <a:lnTo>
                  <a:pt x="4015174" y="198881"/>
                </a:lnTo>
                <a:lnTo>
                  <a:pt x="4065647" y="253424"/>
                </a:lnTo>
                <a:lnTo>
                  <a:pt x="4101241" y="310920"/>
                </a:lnTo>
                <a:lnTo>
                  <a:pt x="4119984" y="370157"/>
                </a:lnTo>
                <a:lnTo>
                  <a:pt x="4122419" y="400050"/>
                </a:lnTo>
                <a:lnTo>
                  <a:pt x="4119984" y="430123"/>
                </a:lnTo>
                <a:lnTo>
                  <a:pt x="4101241" y="489669"/>
                </a:lnTo>
                <a:lnTo>
                  <a:pt x="4065647" y="547409"/>
                </a:lnTo>
                <a:lnTo>
                  <a:pt x="4015174" y="602139"/>
                </a:lnTo>
                <a:lnTo>
                  <a:pt x="3984975" y="627999"/>
                </a:lnTo>
                <a:lnTo>
                  <a:pt x="3951797" y="652655"/>
                </a:lnTo>
                <a:lnTo>
                  <a:pt x="3915886" y="675957"/>
                </a:lnTo>
                <a:lnTo>
                  <a:pt x="3877489" y="697754"/>
                </a:lnTo>
                <a:lnTo>
                  <a:pt x="3836852" y="717895"/>
                </a:lnTo>
                <a:lnTo>
                  <a:pt x="3794223" y="736230"/>
                </a:lnTo>
                <a:lnTo>
                  <a:pt x="3749848" y="752609"/>
                </a:lnTo>
                <a:lnTo>
                  <a:pt x="3703974" y="766881"/>
                </a:lnTo>
                <a:lnTo>
                  <a:pt x="3656848" y="778896"/>
                </a:lnTo>
                <a:lnTo>
                  <a:pt x="3608715" y="788502"/>
                </a:lnTo>
                <a:lnTo>
                  <a:pt x="3559823" y="795550"/>
                </a:lnTo>
                <a:lnTo>
                  <a:pt x="3510419" y="799890"/>
                </a:lnTo>
                <a:lnTo>
                  <a:pt x="3460750" y="801369"/>
                </a:lnTo>
                <a:lnTo>
                  <a:pt x="661669" y="801369"/>
                </a:lnTo>
                <a:close/>
              </a:path>
            </a:pathLst>
          </a:custGeom>
          <a:ln w="9344">
            <a:solidFill>
              <a:srgbClr val="000000"/>
            </a:solidFill>
          </a:ln>
        </p:spPr>
        <p:txBody>
          <a:bodyPr wrap="square" lIns="0" tIns="0" rIns="0" bIns="0" rtlCol="0"/>
          <a:lstStyle/>
          <a:p>
            <a:endParaRPr/>
          </a:p>
        </p:txBody>
      </p:sp>
      <p:sp>
        <p:nvSpPr>
          <p:cNvPr id="49" name="object 93">
            <a:extLst>
              <a:ext uri="{FF2B5EF4-FFF2-40B4-BE49-F238E27FC236}">
                <a16:creationId xmlns:a16="http://schemas.microsoft.com/office/drawing/2014/main" id="{8A2E0601-6F2C-F145-8F51-2998C4AFEC11}"/>
              </a:ext>
            </a:extLst>
          </p:cNvPr>
          <p:cNvSpPr/>
          <p:nvPr/>
        </p:nvSpPr>
        <p:spPr>
          <a:xfrm>
            <a:off x="4797432" y="2487930"/>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lstStyle/>
          <a:p>
            <a:endParaRPr/>
          </a:p>
        </p:txBody>
      </p:sp>
      <p:sp>
        <p:nvSpPr>
          <p:cNvPr id="50" name="object 94">
            <a:extLst>
              <a:ext uri="{FF2B5EF4-FFF2-40B4-BE49-F238E27FC236}">
                <a16:creationId xmlns:a16="http://schemas.microsoft.com/office/drawing/2014/main" id="{7A4F3885-113C-D149-8D46-2DFCBC5573F3}"/>
              </a:ext>
            </a:extLst>
          </p:cNvPr>
          <p:cNvSpPr/>
          <p:nvPr/>
        </p:nvSpPr>
        <p:spPr>
          <a:xfrm>
            <a:off x="10357492" y="3351343"/>
            <a:ext cx="0" cy="0"/>
          </a:xfrm>
          <a:custGeom>
            <a:avLst/>
            <a:gdLst/>
            <a:ahLst/>
            <a:cxnLst/>
            <a:rect l="l" t="t" r="r" b="b"/>
            <a:pathLst>
              <a:path>
                <a:moveTo>
                  <a:pt x="0" y="0"/>
                </a:moveTo>
                <a:lnTo>
                  <a:pt x="0" y="0"/>
                </a:lnTo>
              </a:path>
            </a:pathLst>
          </a:custGeom>
          <a:ln w="9344">
            <a:solidFill>
              <a:srgbClr val="000000"/>
            </a:solidFill>
          </a:ln>
        </p:spPr>
        <p:txBody>
          <a:bodyPr wrap="square" lIns="0" tIns="0" rIns="0" bIns="0" rtlCol="0"/>
          <a:lstStyle/>
          <a:p>
            <a:endParaRPr/>
          </a:p>
        </p:txBody>
      </p:sp>
      <p:sp>
        <p:nvSpPr>
          <p:cNvPr id="51" name="Rectangle 50">
            <a:extLst>
              <a:ext uri="{FF2B5EF4-FFF2-40B4-BE49-F238E27FC236}">
                <a16:creationId xmlns:a16="http://schemas.microsoft.com/office/drawing/2014/main" id="{BE6B4994-C161-CC41-B58F-7B26766CD3EE}"/>
              </a:ext>
            </a:extLst>
          </p:cNvPr>
          <p:cNvSpPr/>
          <p:nvPr/>
        </p:nvSpPr>
        <p:spPr>
          <a:xfrm>
            <a:off x="1432560" y="3890796"/>
            <a:ext cx="1714444" cy="1200329"/>
          </a:xfrm>
          <a:prstGeom prst="rect">
            <a:avLst/>
          </a:prstGeom>
        </p:spPr>
        <p:txBody>
          <a:bodyPr wrap="none">
            <a:spAutoFit/>
          </a:bodyPr>
          <a:lstStyle/>
          <a:p>
            <a:pPr marL="110489" marR="146685" indent="-27305" algn="ctr">
              <a:lnSpc>
                <a:spcPct val="99800"/>
              </a:lnSpc>
            </a:pPr>
            <a:r>
              <a:rPr lang="en-US" altLang="ja-JP" sz="2000" spc="-80" dirty="0">
                <a:solidFill>
                  <a:srgbClr val="0000FF"/>
                </a:solidFill>
                <a:latin typeface="Times New Roman"/>
                <a:cs typeface="Times New Roman"/>
              </a:rPr>
              <a:t>Resource </a:t>
            </a:r>
          </a:p>
          <a:p>
            <a:pPr marL="110489" marR="146685" indent="-27305" algn="ctr">
              <a:lnSpc>
                <a:spcPct val="99800"/>
              </a:lnSpc>
            </a:pPr>
            <a:r>
              <a:rPr lang="en-US" altLang="ja-JP" sz="2000" spc="-80" dirty="0">
                <a:solidFill>
                  <a:srgbClr val="0000FF"/>
                </a:solidFill>
                <a:latin typeface="Times New Roman"/>
                <a:cs typeface="Times New Roman"/>
              </a:rPr>
              <a:t>manager</a:t>
            </a:r>
            <a:br>
              <a:rPr lang="en-US" altLang="ja-JP" spc="-80" dirty="0">
                <a:solidFill>
                  <a:srgbClr val="0000FF"/>
                </a:solidFill>
                <a:latin typeface="Times New Roman"/>
                <a:cs typeface="Times New Roman"/>
              </a:rPr>
            </a:br>
            <a:r>
              <a:rPr lang="en-US" altLang="ja-JP" sz="1600" spc="-140" dirty="0">
                <a:solidFill>
                  <a:srgbClr val="0000FF"/>
                </a:solidFill>
                <a:latin typeface="Times New Roman"/>
                <a:cs typeface="Times New Roman"/>
              </a:rPr>
              <a:t> </a:t>
            </a:r>
            <a:r>
              <a:rPr lang="en-US" altLang="ja-JP" sz="1600" spc="20" dirty="0">
                <a:latin typeface="Times New Roman"/>
                <a:cs typeface="Times New Roman"/>
              </a:rPr>
              <a:t>(</a:t>
            </a:r>
            <a:r>
              <a:rPr lang="en-US" altLang="ja-JP" sz="1600" spc="40" dirty="0">
                <a:latin typeface="Times New Roman"/>
                <a:cs typeface="Times New Roman"/>
              </a:rPr>
              <a:t>Borg, YARN,</a:t>
            </a:r>
            <a:br>
              <a:rPr lang="en-US" altLang="ja-JP" sz="1600" spc="40" dirty="0">
                <a:latin typeface="Times New Roman"/>
                <a:cs typeface="Times New Roman"/>
              </a:rPr>
            </a:br>
            <a:r>
              <a:rPr lang="en-US" altLang="ja-JP" sz="1600" spc="40" dirty="0">
                <a:latin typeface="Times New Roman"/>
                <a:cs typeface="Times New Roman"/>
              </a:rPr>
              <a:t> </a:t>
            </a:r>
            <a:r>
              <a:rPr lang="en-US" altLang="ja-JP" sz="1600" spc="40" dirty="0" err="1">
                <a:latin typeface="Times New Roman"/>
                <a:cs typeface="Times New Roman"/>
              </a:rPr>
              <a:t>Mesos</a:t>
            </a:r>
            <a:r>
              <a:rPr lang="en-US" altLang="ja-JP" sz="1600" spc="40" dirty="0">
                <a:latin typeface="Times New Roman"/>
                <a:cs typeface="Times New Roman"/>
              </a:rPr>
              <a:t>)</a:t>
            </a:r>
            <a:endParaRPr lang="en-US" altLang="ja-JP" sz="1600" dirty="0">
              <a:latin typeface="Times New Roman"/>
              <a:cs typeface="Times New Roman"/>
            </a:endParaRPr>
          </a:p>
        </p:txBody>
      </p:sp>
      <p:sp>
        <p:nvSpPr>
          <p:cNvPr id="52" name="Rectangle 51">
            <a:extLst>
              <a:ext uri="{FF2B5EF4-FFF2-40B4-BE49-F238E27FC236}">
                <a16:creationId xmlns:a16="http://schemas.microsoft.com/office/drawing/2014/main" id="{12CD1881-70A3-9D45-8854-27FDACD8E4C2}"/>
              </a:ext>
            </a:extLst>
          </p:cNvPr>
          <p:cNvSpPr/>
          <p:nvPr/>
        </p:nvSpPr>
        <p:spPr bwMode="auto">
          <a:xfrm>
            <a:off x="1552059" y="3921573"/>
            <a:ext cx="1489898" cy="111569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ja-JP" altLang="en-US">
              <a:latin typeface="Verdana" charset="0"/>
            </a:endParaRPr>
          </a:p>
        </p:txBody>
      </p:sp>
      <p:sp>
        <p:nvSpPr>
          <p:cNvPr id="53" name="object 79">
            <a:extLst>
              <a:ext uri="{FF2B5EF4-FFF2-40B4-BE49-F238E27FC236}">
                <a16:creationId xmlns:a16="http://schemas.microsoft.com/office/drawing/2014/main" id="{1C592391-E09B-EE4C-8952-CBCAAFAFF885}"/>
              </a:ext>
            </a:extLst>
          </p:cNvPr>
          <p:cNvSpPr/>
          <p:nvPr/>
        </p:nvSpPr>
        <p:spPr>
          <a:xfrm>
            <a:off x="1552059" y="3520253"/>
            <a:ext cx="1510553" cy="330200"/>
          </a:xfrm>
          <a:custGeom>
            <a:avLst/>
            <a:gdLst/>
            <a:ahLst/>
            <a:cxnLst/>
            <a:rect l="l" t="t" r="r" b="b"/>
            <a:pathLst>
              <a:path w="1595120" h="330200">
                <a:moveTo>
                  <a:pt x="797560" y="330200"/>
                </a:moveTo>
                <a:lnTo>
                  <a:pt x="0" y="330200"/>
                </a:lnTo>
                <a:lnTo>
                  <a:pt x="0" y="0"/>
                </a:lnTo>
                <a:lnTo>
                  <a:pt x="1595120" y="0"/>
                </a:lnTo>
                <a:lnTo>
                  <a:pt x="1595120" y="330200"/>
                </a:lnTo>
                <a:lnTo>
                  <a:pt x="797560" y="330200"/>
                </a:lnTo>
                <a:close/>
              </a:path>
            </a:pathLst>
          </a:custGeom>
          <a:ln w="9344">
            <a:solidFill>
              <a:srgbClr val="000000"/>
            </a:solidFill>
          </a:ln>
        </p:spPr>
        <p:txBody>
          <a:bodyPr wrap="square" lIns="0" tIns="0" rIns="0" bIns="0" rtlCol="0"/>
          <a:lstStyle/>
          <a:p>
            <a:endParaRPr/>
          </a:p>
        </p:txBody>
      </p:sp>
      <p:sp>
        <p:nvSpPr>
          <p:cNvPr id="54" name="Rectangle 53">
            <a:extLst>
              <a:ext uri="{FF2B5EF4-FFF2-40B4-BE49-F238E27FC236}">
                <a16:creationId xmlns:a16="http://schemas.microsoft.com/office/drawing/2014/main" id="{97C51384-CD18-CC4B-92FD-E07EC002B981}"/>
              </a:ext>
            </a:extLst>
          </p:cNvPr>
          <p:cNvSpPr/>
          <p:nvPr/>
        </p:nvSpPr>
        <p:spPr>
          <a:xfrm>
            <a:off x="1764567" y="3518003"/>
            <a:ext cx="1038746" cy="369332"/>
          </a:xfrm>
          <a:prstGeom prst="rect">
            <a:avLst/>
          </a:prstGeom>
        </p:spPr>
        <p:txBody>
          <a:bodyPr wrap="none">
            <a:spAutoFit/>
          </a:bodyPr>
          <a:lstStyle/>
          <a:p>
            <a:r>
              <a:rPr lang="en-US" altLang="ja-JP" spc="70" dirty="0">
                <a:latin typeface="Times New Roman"/>
                <a:cs typeface="Times New Roman"/>
              </a:rPr>
              <a:t>resource</a:t>
            </a:r>
            <a:endParaRPr lang="ja-JP" altLang="en-US" dirty="0"/>
          </a:p>
        </p:txBody>
      </p:sp>
      <p:sp>
        <p:nvSpPr>
          <p:cNvPr id="55" name="Rectangle 54">
            <a:extLst>
              <a:ext uri="{FF2B5EF4-FFF2-40B4-BE49-F238E27FC236}">
                <a16:creationId xmlns:a16="http://schemas.microsoft.com/office/drawing/2014/main" id="{7E389C9A-3164-4449-8FA7-41C5840FA425}"/>
              </a:ext>
            </a:extLst>
          </p:cNvPr>
          <p:cNvSpPr/>
          <p:nvPr/>
        </p:nvSpPr>
        <p:spPr>
          <a:xfrm>
            <a:off x="3733172" y="2557204"/>
            <a:ext cx="6096000" cy="677108"/>
          </a:xfrm>
          <a:prstGeom prst="rect">
            <a:avLst/>
          </a:prstGeom>
        </p:spPr>
        <p:txBody>
          <a:bodyPr>
            <a:spAutoFit/>
          </a:bodyPr>
          <a:lstStyle/>
          <a:p>
            <a:pPr marL="1270" algn="ctr">
              <a:spcBef>
                <a:spcPts val="1180"/>
              </a:spcBef>
            </a:pPr>
            <a:r>
              <a:rPr lang="en-US" sz="2000" spc="-155" dirty="0">
                <a:latin typeface="Times New Roman"/>
                <a:cs typeface="Times New Roman"/>
              </a:rPr>
              <a:t>A</a:t>
            </a:r>
            <a:r>
              <a:rPr lang="en-US" sz="2000" spc="120" dirty="0">
                <a:latin typeface="Times New Roman"/>
                <a:cs typeface="Times New Roman"/>
              </a:rPr>
              <a:t>p</a:t>
            </a:r>
            <a:r>
              <a:rPr lang="en-US" sz="2000" spc="130" dirty="0">
                <a:latin typeface="Times New Roman"/>
                <a:cs typeface="Times New Roman"/>
              </a:rPr>
              <a:t>p</a:t>
            </a:r>
            <a:r>
              <a:rPr lang="en-US" sz="2000" spc="-160" dirty="0">
                <a:latin typeface="Times New Roman"/>
                <a:cs typeface="Times New Roman"/>
              </a:rPr>
              <a:t>l</a:t>
            </a:r>
            <a:r>
              <a:rPr lang="en-US" sz="2000" spc="-150" dirty="0">
                <a:latin typeface="Times New Roman"/>
                <a:cs typeface="Times New Roman"/>
              </a:rPr>
              <a:t>i</a:t>
            </a:r>
            <a:r>
              <a:rPr lang="en-US" sz="2000" spc="190" dirty="0">
                <a:latin typeface="Times New Roman"/>
                <a:cs typeface="Times New Roman"/>
              </a:rPr>
              <a:t>ca</a:t>
            </a:r>
            <a:r>
              <a:rPr lang="en-US" sz="2000" spc="-75" dirty="0">
                <a:latin typeface="Times New Roman"/>
                <a:cs typeface="Times New Roman"/>
              </a:rPr>
              <a:t>t</a:t>
            </a:r>
            <a:r>
              <a:rPr lang="en-US" sz="2000" spc="-90" dirty="0">
                <a:latin typeface="Times New Roman"/>
                <a:cs typeface="Times New Roman"/>
              </a:rPr>
              <a:t>i</a:t>
            </a:r>
            <a:r>
              <a:rPr lang="en-US" sz="2000" spc="130" dirty="0">
                <a:latin typeface="Times New Roman"/>
                <a:cs typeface="Times New Roman"/>
              </a:rPr>
              <a:t>o</a:t>
            </a:r>
            <a:r>
              <a:rPr lang="en-US" sz="2000" spc="120" dirty="0">
                <a:latin typeface="Times New Roman"/>
                <a:cs typeface="Times New Roman"/>
              </a:rPr>
              <a:t>n</a:t>
            </a:r>
            <a:r>
              <a:rPr lang="en-US" sz="2000" spc="260" dirty="0">
                <a:latin typeface="Times New Roman"/>
                <a:cs typeface="Times New Roman"/>
              </a:rPr>
              <a:t>s</a:t>
            </a:r>
            <a:endParaRPr lang="en-US" sz="2000" dirty="0">
              <a:latin typeface="Times New Roman"/>
              <a:cs typeface="Times New Roman"/>
            </a:endParaRPr>
          </a:p>
          <a:p>
            <a:pPr marL="81915" algn="ctr"/>
            <a:r>
              <a:rPr lang="en-US" dirty="0">
                <a:latin typeface="Times New Roman"/>
                <a:cs typeface="Times New Roman"/>
              </a:rPr>
              <a:t>(</a:t>
            </a:r>
            <a:r>
              <a:rPr lang="en-US" spc="105" dirty="0">
                <a:latin typeface="Times New Roman"/>
                <a:cs typeface="Times New Roman"/>
              </a:rPr>
              <a:t>Email, Search, Social media, Mobile apps, …</a:t>
            </a:r>
            <a:r>
              <a:rPr lang="en-US" dirty="0">
                <a:latin typeface="Times New Roman"/>
                <a:cs typeface="Times New Roman"/>
              </a:rPr>
              <a:t>)</a:t>
            </a:r>
          </a:p>
        </p:txBody>
      </p:sp>
      <p:sp>
        <p:nvSpPr>
          <p:cNvPr id="56" name="Rectangle 55">
            <a:extLst>
              <a:ext uri="{FF2B5EF4-FFF2-40B4-BE49-F238E27FC236}">
                <a16:creationId xmlns:a16="http://schemas.microsoft.com/office/drawing/2014/main" id="{F5950631-6CD4-8244-96CE-E55A86735C90}"/>
              </a:ext>
            </a:extLst>
          </p:cNvPr>
          <p:cNvSpPr/>
          <p:nvPr/>
        </p:nvSpPr>
        <p:spPr>
          <a:xfrm>
            <a:off x="3440967" y="3492063"/>
            <a:ext cx="1142620" cy="369332"/>
          </a:xfrm>
          <a:prstGeom prst="rect">
            <a:avLst/>
          </a:prstGeom>
        </p:spPr>
        <p:txBody>
          <a:bodyPr wrap="none">
            <a:spAutoFit/>
          </a:bodyPr>
          <a:lstStyle/>
          <a:p>
            <a:r>
              <a:rPr lang="en-US" altLang="ja-JP" spc="70" dirty="0">
                <a:latin typeface="Times New Roman"/>
                <a:cs typeface="Times New Roman"/>
              </a:rPr>
              <a:t>files, </a:t>
            </a:r>
            <a:r>
              <a:rPr lang="en-US" altLang="ja-JP" spc="70" dirty="0" err="1">
                <a:latin typeface="Times New Roman"/>
                <a:cs typeface="Times New Roman"/>
              </a:rPr>
              <a:t>dirs</a:t>
            </a:r>
            <a:endParaRPr lang="ja-JP" altLang="en-US" dirty="0"/>
          </a:p>
        </p:txBody>
      </p:sp>
      <p:sp>
        <p:nvSpPr>
          <p:cNvPr id="57" name="Rectangle 56">
            <a:extLst>
              <a:ext uri="{FF2B5EF4-FFF2-40B4-BE49-F238E27FC236}">
                <a16:creationId xmlns:a16="http://schemas.microsoft.com/office/drawing/2014/main" id="{98E76021-CA68-CF44-B772-1D56B4BB731D}"/>
              </a:ext>
            </a:extLst>
          </p:cNvPr>
          <p:cNvSpPr/>
          <p:nvPr/>
        </p:nvSpPr>
        <p:spPr>
          <a:xfrm>
            <a:off x="5062132" y="3507708"/>
            <a:ext cx="948978" cy="369332"/>
          </a:xfrm>
          <a:prstGeom prst="rect">
            <a:avLst/>
          </a:prstGeom>
        </p:spPr>
        <p:txBody>
          <a:bodyPr wrap="none">
            <a:spAutoFit/>
          </a:bodyPr>
          <a:lstStyle/>
          <a:p>
            <a:r>
              <a:rPr lang="en-US" altLang="ja-JP" spc="70" dirty="0">
                <a:latin typeface="Times New Roman"/>
                <a:cs typeface="Times New Roman"/>
              </a:rPr>
              <a:t>put, get</a:t>
            </a:r>
            <a:endParaRPr lang="ja-JP" altLang="en-US" dirty="0"/>
          </a:p>
        </p:txBody>
      </p:sp>
      <p:sp>
        <p:nvSpPr>
          <p:cNvPr id="58" name="Rectangle 57">
            <a:extLst>
              <a:ext uri="{FF2B5EF4-FFF2-40B4-BE49-F238E27FC236}">
                <a16:creationId xmlns:a16="http://schemas.microsoft.com/office/drawing/2014/main" id="{1E6DC4D8-A387-824E-AE3E-C3DEF6C1E079}"/>
              </a:ext>
            </a:extLst>
          </p:cNvPr>
          <p:cNvSpPr/>
          <p:nvPr/>
        </p:nvSpPr>
        <p:spPr>
          <a:xfrm>
            <a:off x="6484264" y="3508843"/>
            <a:ext cx="1764586" cy="369332"/>
          </a:xfrm>
          <a:prstGeom prst="rect">
            <a:avLst/>
          </a:prstGeom>
        </p:spPr>
        <p:txBody>
          <a:bodyPr wrap="none">
            <a:spAutoFit/>
          </a:bodyPr>
          <a:lstStyle/>
          <a:p>
            <a:r>
              <a:rPr lang="en-US" altLang="ja-JP" spc="70" dirty="0">
                <a:latin typeface="Times New Roman"/>
                <a:cs typeface="Times New Roman"/>
              </a:rPr>
              <a:t>acquire, release</a:t>
            </a:r>
            <a:endParaRPr lang="ja-JP" altLang="en-US" dirty="0"/>
          </a:p>
        </p:txBody>
      </p:sp>
      <p:sp>
        <p:nvSpPr>
          <p:cNvPr id="59" name="Rectangle 58">
            <a:extLst>
              <a:ext uri="{FF2B5EF4-FFF2-40B4-BE49-F238E27FC236}">
                <a16:creationId xmlns:a16="http://schemas.microsoft.com/office/drawing/2014/main" id="{F1D618F6-3711-9740-B04B-A56F1D8E2265}"/>
              </a:ext>
            </a:extLst>
          </p:cNvPr>
          <p:cNvSpPr/>
          <p:nvPr/>
        </p:nvSpPr>
        <p:spPr>
          <a:xfrm>
            <a:off x="8956989" y="3492063"/>
            <a:ext cx="691215" cy="369332"/>
          </a:xfrm>
          <a:prstGeom prst="rect">
            <a:avLst/>
          </a:prstGeom>
        </p:spPr>
        <p:txBody>
          <a:bodyPr wrap="none">
            <a:spAutoFit/>
          </a:bodyPr>
          <a:lstStyle/>
          <a:p>
            <a:r>
              <a:rPr lang="en-US" altLang="ja-JP" spc="70" dirty="0">
                <a:latin typeface="Times New Roman"/>
                <a:cs typeface="Times New Roman"/>
              </a:rPr>
              <a:t>tasks</a:t>
            </a:r>
            <a:endParaRPr lang="ja-JP" altLang="en-US" dirty="0"/>
          </a:p>
        </p:txBody>
      </p:sp>
      <p:sp>
        <p:nvSpPr>
          <p:cNvPr id="60" name="Rectangle 59">
            <a:extLst>
              <a:ext uri="{FF2B5EF4-FFF2-40B4-BE49-F238E27FC236}">
                <a16:creationId xmlns:a16="http://schemas.microsoft.com/office/drawing/2014/main" id="{24420B41-573E-EB40-9CEB-FF590D29B1D7}"/>
              </a:ext>
            </a:extLst>
          </p:cNvPr>
          <p:cNvSpPr/>
          <p:nvPr/>
        </p:nvSpPr>
        <p:spPr>
          <a:xfrm>
            <a:off x="10527543" y="3507708"/>
            <a:ext cx="1077218" cy="369332"/>
          </a:xfrm>
          <a:prstGeom prst="rect">
            <a:avLst/>
          </a:prstGeom>
        </p:spPr>
        <p:txBody>
          <a:bodyPr wrap="none">
            <a:spAutoFit/>
          </a:bodyPr>
          <a:lstStyle/>
          <a:p>
            <a:r>
              <a:rPr lang="en-US" altLang="ja-JP" spc="70" dirty="0" err="1">
                <a:latin typeface="Times New Roman"/>
                <a:cs typeface="Times New Roman"/>
              </a:rPr>
              <a:t>enq</a:t>
            </a:r>
            <a:r>
              <a:rPr lang="en-US" altLang="ja-JP" spc="70" dirty="0">
                <a:latin typeface="Times New Roman"/>
                <a:cs typeface="Times New Roman"/>
              </a:rPr>
              <a:t>, </a:t>
            </a:r>
            <a:r>
              <a:rPr lang="en-US" altLang="ja-JP" spc="70" dirty="0" err="1">
                <a:latin typeface="Times New Roman"/>
                <a:cs typeface="Times New Roman"/>
              </a:rPr>
              <a:t>deq</a:t>
            </a:r>
            <a:endParaRPr lang="ja-JP" altLang="en-US" dirty="0"/>
          </a:p>
        </p:txBody>
      </p:sp>
      <p:sp>
        <p:nvSpPr>
          <p:cNvPr id="61" name="Rectangle 60">
            <a:extLst>
              <a:ext uri="{FF2B5EF4-FFF2-40B4-BE49-F238E27FC236}">
                <a16:creationId xmlns:a16="http://schemas.microsoft.com/office/drawing/2014/main" id="{AF1CE64F-4235-4847-881E-4DB75106A94E}"/>
              </a:ext>
            </a:extLst>
          </p:cNvPr>
          <p:cNvSpPr/>
          <p:nvPr/>
        </p:nvSpPr>
        <p:spPr>
          <a:xfrm>
            <a:off x="74021" y="3877040"/>
            <a:ext cx="1525516" cy="923330"/>
          </a:xfrm>
          <a:prstGeom prst="rect">
            <a:avLst/>
          </a:prstGeom>
        </p:spPr>
        <p:txBody>
          <a:bodyPr wrap="square">
            <a:spAutoFit/>
          </a:bodyPr>
          <a:lstStyle/>
          <a:p>
            <a:r>
              <a:rPr lang="en-US" b="1" dirty="0"/>
              <a:t>Cluster-level infrastructure software</a:t>
            </a:r>
          </a:p>
        </p:txBody>
      </p:sp>
    </p:spTree>
    <p:extLst>
      <p:ext uri="{BB962C8B-B14F-4D97-AF65-F5344CB8AC3E}">
        <p14:creationId xmlns:p14="http://schemas.microsoft.com/office/powerpoint/2010/main" val="249248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9B3B2AD-0EE3-4241-BBAB-473BDD9B9461}"/>
              </a:ext>
            </a:extLst>
          </p:cNvPr>
          <p:cNvSpPr/>
          <p:nvPr/>
        </p:nvSpPr>
        <p:spPr>
          <a:xfrm>
            <a:off x="354023" y="1435384"/>
            <a:ext cx="5264226" cy="10854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3CBC2-5B28-834E-9A39-F3A12C9C2CAC}"/>
              </a:ext>
            </a:extLst>
          </p:cNvPr>
          <p:cNvSpPr>
            <a:spLocks noGrp="1"/>
          </p:cNvSpPr>
          <p:nvPr>
            <p:ph type="title"/>
          </p:nvPr>
        </p:nvSpPr>
        <p:spPr/>
        <p:txBody>
          <a:bodyPr/>
          <a:lstStyle/>
          <a:p>
            <a:r>
              <a:rPr lang="en-US" dirty="0"/>
              <a:t>Software</a:t>
            </a:r>
            <a:r>
              <a:rPr lang="ko-KR" altLang="en-US" dirty="0"/>
              <a:t> </a:t>
            </a:r>
            <a:r>
              <a:rPr lang="en-US" altLang="ko-KR" dirty="0"/>
              <a:t>running</a:t>
            </a:r>
            <a:r>
              <a:rPr lang="ko-KR" altLang="en-US" dirty="0"/>
              <a:t> </a:t>
            </a:r>
            <a:r>
              <a:rPr lang="en-US" altLang="ko-KR" dirty="0"/>
              <a:t>on a datacenter</a:t>
            </a:r>
            <a:endParaRPr lang="en-US" dirty="0"/>
          </a:p>
        </p:txBody>
      </p:sp>
      <p:sp>
        <p:nvSpPr>
          <p:cNvPr id="3" name="Content Placeholder 2">
            <a:extLst>
              <a:ext uri="{FF2B5EF4-FFF2-40B4-BE49-F238E27FC236}">
                <a16:creationId xmlns:a16="http://schemas.microsoft.com/office/drawing/2014/main" id="{9686F429-C14E-BC4D-BAAF-8777DAD722E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8FE88F7F-7829-9848-BDA8-998999BE4826}"/>
              </a:ext>
            </a:extLst>
          </p:cNvPr>
          <p:cNvPicPr>
            <a:picLocks noChangeAspect="1"/>
          </p:cNvPicPr>
          <p:nvPr/>
        </p:nvPicPr>
        <p:blipFill>
          <a:blip r:embed="rId2"/>
          <a:stretch>
            <a:fillRect/>
          </a:stretch>
        </p:blipFill>
        <p:spPr>
          <a:xfrm>
            <a:off x="560029" y="1737288"/>
            <a:ext cx="2041608" cy="483180"/>
          </a:xfrm>
          <a:prstGeom prst="rect">
            <a:avLst/>
          </a:prstGeom>
        </p:spPr>
      </p:pic>
      <p:pic>
        <p:nvPicPr>
          <p:cNvPr id="5" name="Picture 4">
            <a:extLst>
              <a:ext uri="{FF2B5EF4-FFF2-40B4-BE49-F238E27FC236}">
                <a16:creationId xmlns:a16="http://schemas.microsoft.com/office/drawing/2014/main" id="{5EA16C22-045A-294F-9160-2AB1AEED3959}"/>
              </a:ext>
            </a:extLst>
          </p:cNvPr>
          <p:cNvPicPr>
            <a:picLocks noChangeAspect="1"/>
          </p:cNvPicPr>
          <p:nvPr/>
        </p:nvPicPr>
        <p:blipFill>
          <a:blip r:embed="rId3"/>
          <a:stretch>
            <a:fillRect/>
          </a:stretch>
        </p:blipFill>
        <p:spPr>
          <a:xfrm>
            <a:off x="2064847" y="2593595"/>
            <a:ext cx="706279" cy="998208"/>
          </a:xfrm>
          <a:prstGeom prst="rect">
            <a:avLst/>
          </a:prstGeom>
        </p:spPr>
      </p:pic>
      <p:pic>
        <p:nvPicPr>
          <p:cNvPr id="6" name="Picture 5">
            <a:extLst>
              <a:ext uri="{FF2B5EF4-FFF2-40B4-BE49-F238E27FC236}">
                <a16:creationId xmlns:a16="http://schemas.microsoft.com/office/drawing/2014/main" id="{97F16D95-634E-9B40-90ED-E2EB32565630}"/>
              </a:ext>
            </a:extLst>
          </p:cNvPr>
          <p:cNvPicPr>
            <a:picLocks noChangeAspect="1"/>
          </p:cNvPicPr>
          <p:nvPr/>
        </p:nvPicPr>
        <p:blipFill>
          <a:blip r:embed="rId4"/>
          <a:stretch>
            <a:fillRect/>
          </a:stretch>
        </p:blipFill>
        <p:spPr>
          <a:xfrm>
            <a:off x="882974" y="2577420"/>
            <a:ext cx="762549" cy="1081082"/>
          </a:xfrm>
          <a:prstGeom prst="rect">
            <a:avLst/>
          </a:prstGeom>
        </p:spPr>
      </p:pic>
      <p:pic>
        <p:nvPicPr>
          <p:cNvPr id="7" name="Picture 6">
            <a:extLst>
              <a:ext uri="{FF2B5EF4-FFF2-40B4-BE49-F238E27FC236}">
                <a16:creationId xmlns:a16="http://schemas.microsoft.com/office/drawing/2014/main" id="{5A50CF4E-CA33-D14F-95A7-015B28D974BB}"/>
              </a:ext>
            </a:extLst>
          </p:cNvPr>
          <p:cNvPicPr>
            <a:picLocks noChangeAspect="1"/>
          </p:cNvPicPr>
          <p:nvPr/>
        </p:nvPicPr>
        <p:blipFill>
          <a:blip r:embed="rId5"/>
          <a:stretch>
            <a:fillRect/>
          </a:stretch>
        </p:blipFill>
        <p:spPr>
          <a:xfrm>
            <a:off x="1944320" y="3688189"/>
            <a:ext cx="1162785" cy="1070986"/>
          </a:xfrm>
          <a:prstGeom prst="rect">
            <a:avLst/>
          </a:prstGeom>
        </p:spPr>
      </p:pic>
      <p:pic>
        <p:nvPicPr>
          <p:cNvPr id="8" name="Picture 7">
            <a:extLst>
              <a:ext uri="{FF2B5EF4-FFF2-40B4-BE49-F238E27FC236}">
                <a16:creationId xmlns:a16="http://schemas.microsoft.com/office/drawing/2014/main" id="{086DBC83-CD10-554C-A193-05F5B443F998}"/>
              </a:ext>
            </a:extLst>
          </p:cNvPr>
          <p:cNvPicPr>
            <a:picLocks noChangeAspect="1"/>
          </p:cNvPicPr>
          <p:nvPr/>
        </p:nvPicPr>
        <p:blipFill>
          <a:blip r:embed="rId6"/>
          <a:stretch>
            <a:fillRect/>
          </a:stretch>
        </p:blipFill>
        <p:spPr>
          <a:xfrm>
            <a:off x="824300" y="3724584"/>
            <a:ext cx="844878" cy="1013853"/>
          </a:xfrm>
          <a:prstGeom prst="rect">
            <a:avLst/>
          </a:prstGeom>
        </p:spPr>
      </p:pic>
      <p:pic>
        <p:nvPicPr>
          <p:cNvPr id="9" name="Picture 8">
            <a:extLst>
              <a:ext uri="{FF2B5EF4-FFF2-40B4-BE49-F238E27FC236}">
                <a16:creationId xmlns:a16="http://schemas.microsoft.com/office/drawing/2014/main" id="{8684A52C-E147-274E-B8C1-524BB33521A9}"/>
              </a:ext>
            </a:extLst>
          </p:cNvPr>
          <p:cNvPicPr>
            <a:picLocks noChangeAspect="1"/>
          </p:cNvPicPr>
          <p:nvPr/>
        </p:nvPicPr>
        <p:blipFill>
          <a:blip r:embed="rId7"/>
          <a:stretch>
            <a:fillRect/>
          </a:stretch>
        </p:blipFill>
        <p:spPr>
          <a:xfrm rot="10800000" flipH="1" flipV="1">
            <a:off x="843980" y="4860263"/>
            <a:ext cx="1473705" cy="536548"/>
          </a:xfrm>
          <a:prstGeom prst="rect">
            <a:avLst/>
          </a:prstGeom>
        </p:spPr>
      </p:pic>
      <p:pic>
        <p:nvPicPr>
          <p:cNvPr id="10" name="Picture 9">
            <a:extLst>
              <a:ext uri="{FF2B5EF4-FFF2-40B4-BE49-F238E27FC236}">
                <a16:creationId xmlns:a16="http://schemas.microsoft.com/office/drawing/2014/main" id="{42CA1FE4-AE34-AB43-8A84-D388E3440F71}"/>
              </a:ext>
            </a:extLst>
          </p:cNvPr>
          <p:cNvPicPr>
            <a:picLocks noChangeAspect="1"/>
          </p:cNvPicPr>
          <p:nvPr/>
        </p:nvPicPr>
        <p:blipFill>
          <a:blip r:embed="rId8"/>
          <a:stretch>
            <a:fillRect/>
          </a:stretch>
        </p:blipFill>
        <p:spPr>
          <a:xfrm>
            <a:off x="3870186" y="4653952"/>
            <a:ext cx="1370390" cy="442341"/>
          </a:xfrm>
          <a:prstGeom prst="rect">
            <a:avLst/>
          </a:prstGeom>
        </p:spPr>
      </p:pic>
      <p:pic>
        <p:nvPicPr>
          <p:cNvPr id="11" name="Picture 10">
            <a:extLst>
              <a:ext uri="{FF2B5EF4-FFF2-40B4-BE49-F238E27FC236}">
                <a16:creationId xmlns:a16="http://schemas.microsoft.com/office/drawing/2014/main" id="{296365F9-83AF-CD4E-8F40-25E50973153C}"/>
              </a:ext>
            </a:extLst>
          </p:cNvPr>
          <p:cNvPicPr>
            <a:picLocks noChangeAspect="1"/>
          </p:cNvPicPr>
          <p:nvPr/>
        </p:nvPicPr>
        <p:blipFill>
          <a:blip r:embed="rId9"/>
          <a:stretch>
            <a:fillRect/>
          </a:stretch>
        </p:blipFill>
        <p:spPr>
          <a:xfrm>
            <a:off x="838200" y="5578403"/>
            <a:ext cx="791733" cy="791733"/>
          </a:xfrm>
          <a:prstGeom prst="rect">
            <a:avLst/>
          </a:prstGeom>
        </p:spPr>
      </p:pic>
      <p:pic>
        <p:nvPicPr>
          <p:cNvPr id="12" name="Picture 11">
            <a:extLst>
              <a:ext uri="{FF2B5EF4-FFF2-40B4-BE49-F238E27FC236}">
                <a16:creationId xmlns:a16="http://schemas.microsoft.com/office/drawing/2014/main" id="{5C6619C2-420A-D84F-A8D2-FA2E210B4E48}"/>
              </a:ext>
            </a:extLst>
          </p:cNvPr>
          <p:cNvPicPr>
            <a:picLocks noChangeAspect="1"/>
          </p:cNvPicPr>
          <p:nvPr/>
        </p:nvPicPr>
        <p:blipFill>
          <a:blip r:embed="rId10"/>
          <a:stretch>
            <a:fillRect/>
          </a:stretch>
        </p:blipFill>
        <p:spPr>
          <a:xfrm>
            <a:off x="2898808" y="1672208"/>
            <a:ext cx="1374798" cy="684317"/>
          </a:xfrm>
          <a:prstGeom prst="rect">
            <a:avLst/>
          </a:prstGeom>
        </p:spPr>
      </p:pic>
      <p:pic>
        <p:nvPicPr>
          <p:cNvPr id="13" name="Picture 12">
            <a:extLst>
              <a:ext uri="{FF2B5EF4-FFF2-40B4-BE49-F238E27FC236}">
                <a16:creationId xmlns:a16="http://schemas.microsoft.com/office/drawing/2014/main" id="{D488DFB6-EC57-E14D-83C0-DE954FF36B82}"/>
              </a:ext>
            </a:extLst>
          </p:cNvPr>
          <p:cNvPicPr>
            <a:picLocks noChangeAspect="1"/>
          </p:cNvPicPr>
          <p:nvPr/>
        </p:nvPicPr>
        <p:blipFill>
          <a:blip r:embed="rId11"/>
          <a:stretch>
            <a:fillRect/>
          </a:stretch>
        </p:blipFill>
        <p:spPr>
          <a:xfrm>
            <a:off x="2653099" y="5096293"/>
            <a:ext cx="1696236" cy="550725"/>
          </a:xfrm>
          <a:prstGeom prst="rect">
            <a:avLst/>
          </a:prstGeom>
        </p:spPr>
      </p:pic>
      <p:pic>
        <p:nvPicPr>
          <p:cNvPr id="14" name="Picture 13">
            <a:extLst>
              <a:ext uri="{FF2B5EF4-FFF2-40B4-BE49-F238E27FC236}">
                <a16:creationId xmlns:a16="http://schemas.microsoft.com/office/drawing/2014/main" id="{37534EDA-29FC-5E49-A035-81033EE35185}"/>
              </a:ext>
            </a:extLst>
          </p:cNvPr>
          <p:cNvPicPr>
            <a:picLocks noChangeAspect="1"/>
          </p:cNvPicPr>
          <p:nvPr/>
        </p:nvPicPr>
        <p:blipFill>
          <a:blip r:embed="rId12"/>
          <a:stretch>
            <a:fillRect/>
          </a:stretch>
        </p:blipFill>
        <p:spPr>
          <a:xfrm>
            <a:off x="3581395" y="3967020"/>
            <a:ext cx="1384423" cy="415327"/>
          </a:xfrm>
          <a:prstGeom prst="rect">
            <a:avLst/>
          </a:prstGeom>
        </p:spPr>
      </p:pic>
      <p:pic>
        <p:nvPicPr>
          <p:cNvPr id="15" name="Picture 14">
            <a:extLst>
              <a:ext uri="{FF2B5EF4-FFF2-40B4-BE49-F238E27FC236}">
                <a16:creationId xmlns:a16="http://schemas.microsoft.com/office/drawing/2014/main" id="{34B6DA42-0898-AF44-AB2E-9A2BE12DABB1}"/>
              </a:ext>
            </a:extLst>
          </p:cNvPr>
          <p:cNvPicPr>
            <a:picLocks noChangeAspect="1"/>
          </p:cNvPicPr>
          <p:nvPr/>
        </p:nvPicPr>
        <p:blipFill>
          <a:blip r:embed="rId13"/>
          <a:stretch>
            <a:fillRect/>
          </a:stretch>
        </p:blipFill>
        <p:spPr>
          <a:xfrm>
            <a:off x="2818365" y="2813769"/>
            <a:ext cx="2255695" cy="888207"/>
          </a:xfrm>
          <a:prstGeom prst="rect">
            <a:avLst/>
          </a:prstGeom>
        </p:spPr>
      </p:pic>
      <p:pic>
        <p:nvPicPr>
          <p:cNvPr id="16" name="Picture 15">
            <a:extLst>
              <a:ext uri="{FF2B5EF4-FFF2-40B4-BE49-F238E27FC236}">
                <a16:creationId xmlns:a16="http://schemas.microsoft.com/office/drawing/2014/main" id="{A260FF6F-7566-4B45-9B4E-2554DE1BF6DA}"/>
              </a:ext>
            </a:extLst>
          </p:cNvPr>
          <p:cNvPicPr>
            <a:picLocks noChangeAspect="1"/>
          </p:cNvPicPr>
          <p:nvPr/>
        </p:nvPicPr>
        <p:blipFill>
          <a:blip r:embed="rId14"/>
          <a:stretch>
            <a:fillRect/>
          </a:stretch>
        </p:blipFill>
        <p:spPr>
          <a:xfrm>
            <a:off x="6615147" y="5224463"/>
            <a:ext cx="736600" cy="1104900"/>
          </a:xfrm>
          <a:prstGeom prst="rect">
            <a:avLst/>
          </a:prstGeom>
        </p:spPr>
      </p:pic>
      <p:pic>
        <p:nvPicPr>
          <p:cNvPr id="17" name="Picture 16">
            <a:extLst>
              <a:ext uri="{FF2B5EF4-FFF2-40B4-BE49-F238E27FC236}">
                <a16:creationId xmlns:a16="http://schemas.microsoft.com/office/drawing/2014/main" id="{C70FDCB3-37B6-084D-932B-8DA9156952BE}"/>
              </a:ext>
            </a:extLst>
          </p:cNvPr>
          <p:cNvPicPr>
            <a:picLocks noChangeAspect="1"/>
          </p:cNvPicPr>
          <p:nvPr/>
        </p:nvPicPr>
        <p:blipFill>
          <a:blip r:embed="rId15"/>
          <a:stretch>
            <a:fillRect/>
          </a:stretch>
        </p:blipFill>
        <p:spPr>
          <a:xfrm>
            <a:off x="4965818" y="2707368"/>
            <a:ext cx="1304862" cy="878651"/>
          </a:xfrm>
          <a:prstGeom prst="rect">
            <a:avLst/>
          </a:prstGeom>
        </p:spPr>
      </p:pic>
      <p:pic>
        <p:nvPicPr>
          <p:cNvPr id="18" name="Picture 17">
            <a:extLst>
              <a:ext uri="{FF2B5EF4-FFF2-40B4-BE49-F238E27FC236}">
                <a16:creationId xmlns:a16="http://schemas.microsoft.com/office/drawing/2014/main" id="{529105B9-5AB3-4646-A940-883AA87D4A9D}"/>
              </a:ext>
            </a:extLst>
          </p:cNvPr>
          <p:cNvPicPr>
            <a:picLocks noChangeAspect="1"/>
          </p:cNvPicPr>
          <p:nvPr/>
        </p:nvPicPr>
        <p:blipFill>
          <a:blip r:embed="rId16"/>
          <a:stretch>
            <a:fillRect/>
          </a:stretch>
        </p:blipFill>
        <p:spPr>
          <a:xfrm>
            <a:off x="10314183" y="3363066"/>
            <a:ext cx="1701800" cy="868444"/>
          </a:xfrm>
          <a:prstGeom prst="rect">
            <a:avLst/>
          </a:prstGeom>
        </p:spPr>
      </p:pic>
      <p:pic>
        <p:nvPicPr>
          <p:cNvPr id="19" name="Picture 18">
            <a:extLst>
              <a:ext uri="{FF2B5EF4-FFF2-40B4-BE49-F238E27FC236}">
                <a16:creationId xmlns:a16="http://schemas.microsoft.com/office/drawing/2014/main" id="{792C3E94-5DFE-4B42-8A2B-1FE8CC0A1A01}"/>
              </a:ext>
            </a:extLst>
          </p:cNvPr>
          <p:cNvPicPr>
            <a:picLocks noChangeAspect="1"/>
          </p:cNvPicPr>
          <p:nvPr/>
        </p:nvPicPr>
        <p:blipFill>
          <a:blip r:embed="rId17"/>
          <a:stretch>
            <a:fillRect/>
          </a:stretch>
        </p:blipFill>
        <p:spPr>
          <a:xfrm>
            <a:off x="6399765" y="2824020"/>
            <a:ext cx="1982230" cy="838200"/>
          </a:xfrm>
          <a:prstGeom prst="rect">
            <a:avLst/>
          </a:prstGeom>
        </p:spPr>
      </p:pic>
      <p:pic>
        <p:nvPicPr>
          <p:cNvPr id="20" name="Picture 19">
            <a:extLst>
              <a:ext uri="{FF2B5EF4-FFF2-40B4-BE49-F238E27FC236}">
                <a16:creationId xmlns:a16="http://schemas.microsoft.com/office/drawing/2014/main" id="{6EE2F287-ACC9-4C47-A43E-CA9A43A78011}"/>
              </a:ext>
            </a:extLst>
          </p:cNvPr>
          <p:cNvPicPr>
            <a:picLocks noChangeAspect="1"/>
          </p:cNvPicPr>
          <p:nvPr/>
        </p:nvPicPr>
        <p:blipFill>
          <a:blip r:embed="rId18"/>
          <a:stretch>
            <a:fillRect/>
          </a:stretch>
        </p:blipFill>
        <p:spPr>
          <a:xfrm>
            <a:off x="5180565" y="3967020"/>
            <a:ext cx="1447800" cy="626353"/>
          </a:xfrm>
          <a:prstGeom prst="rect">
            <a:avLst/>
          </a:prstGeom>
        </p:spPr>
      </p:pic>
      <p:pic>
        <p:nvPicPr>
          <p:cNvPr id="21" name="Picture 20">
            <a:extLst>
              <a:ext uri="{FF2B5EF4-FFF2-40B4-BE49-F238E27FC236}">
                <a16:creationId xmlns:a16="http://schemas.microsoft.com/office/drawing/2014/main" id="{0B43299B-AE41-7E49-94E6-5C3B0B331857}"/>
              </a:ext>
            </a:extLst>
          </p:cNvPr>
          <p:cNvPicPr>
            <a:picLocks noChangeAspect="1"/>
          </p:cNvPicPr>
          <p:nvPr/>
        </p:nvPicPr>
        <p:blipFill>
          <a:blip r:embed="rId19"/>
          <a:stretch>
            <a:fillRect/>
          </a:stretch>
        </p:blipFill>
        <p:spPr>
          <a:xfrm>
            <a:off x="6780765" y="3738420"/>
            <a:ext cx="1460500" cy="748355"/>
          </a:xfrm>
          <a:prstGeom prst="rect">
            <a:avLst/>
          </a:prstGeom>
        </p:spPr>
      </p:pic>
      <p:pic>
        <p:nvPicPr>
          <p:cNvPr id="22" name="Picture 21">
            <a:extLst>
              <a:ext uri="{FF2B5EF4-FFF2-40B4-BE49-F238E27FC236}">
                <a16:creationId xmlns:a16="http://schemas.microsoft.com/office/drawing/2014/main" id="{EDCC1A65-A4C0-7B43-BAC1-78B2972BA54E}"/>
              </a:ext>
            </a:extLst>
          </p:cNvPr>
          <p:cNvPicPr>
            <a:picLocks noChangeAspect="1"/>
          </p:cNvPicPr>
          <p:nvPr/>
        </p:nvPicPr>
        <p:blipFill>
          <a:blip r:embed="rId20"/>
          <a:stretch>
            <a:fillRect/>
          </a:stretch>
        </p:blipFill>
        <p:spPr>
          <a:xfrm>
            <a:off x="6041596" y="4615627"/>
            <a:ext cx="1930400" cy="462209"/>
          </a:xfrm>
          <a:prstGeom prst="rect">
            <a:avLst/>
          </a:prstGeom>
        </p:spPr>
      </p:pic>
      <p:pic>
        <p:nvPicPr>
          <p:cNvPr id="23" name="Picture 22">
            <a:extLst>
              <a:ext uri="{FF2B5EF4-FFF2-40B4-BE49-F238E27FC236}">
                <a16:creationId xmlns:a16="http://schemas.microsoft.com/office/drawing/2014/main" id="{D149318C-1395-6E49-9959-C24944367B1E}"/>
              </a:ext>
            </a:extLst>
          </p:cNvPr>
          <p:cNvPicPr>
            <a:picLocks noChangeAspect="1"/>
          </p:cNvPicPr>
          <p:nvPr/>
        </p:nvPicPr>
        <p:blipFill>
          <a:blip r:embed="rId21"/>
          <a:stretch>
            <a:fillRect/>
          </a:stretch>
        </p:blipFill>
        <p:spPr>
          <a:xfrm>
            <a:off x="7435845" y="5350076"/>
            <a:ext cx="2095500" cy="714557"/>
          </a:xfrm>
          <a:prstGeom prst="rect">
            <a:avLst/>
          </a:prstGeom>
        </p:spPr>
      </p:pic>
      <p:pic>
        <p:nvPicPr>
          <p:cNvPr id="24" name="Picture 23">
            <a:extLst>
              <a:ext uri="{FF2B5EF4-FFF2-40B4-BE49-F238E27FC236}">
                <a16:creationId xmlns:a16="http://schemas.microsoft.com/office/drawing/2014/main" id="{7E019783-CEAE-0747-A6B9-6CB8CDFD5352}"/>
              </a:ext>
            </a:extLst>
          </p:cNvPr>
          <p:cNvPicPr>
            <a:picLocks noChangeAspect="1"/>
          </p:cNvPicPr>
          <p:nvPr/>
        </p:nvPicPr>
        <p:blipFill>
          <a:blip r:embed="rId22"/>
          <a:stretch>
            <a:fillRect/>
          </a:stretch>
        </p:blipFill>
        <p:spPr>
          <a:xfrm>
            <a:off x="2818365" y="5622309"/>
            <a:ext cx="2044700" cy="701281"/>
          </a:xfrm>
          <a:prstGeom prst="rect">
            <a:avLst/>
          </a:prstGeom>
        </p:spPr>
      </p:pic>
      <p:pic>
        <p:nvPicPr>
          <p:cNvPr id="25" name="Picture 24">
            <a:extLst>
              <a:ext uri="{FF2B5EF4-FFF2-40B4-BE49-F238E27FC236}">
                <a16:creationId xmlns:a16="http://schemas.microsoft.com/office/drawing/2014/main" id="{F724C8C6-033C-3A44-AA96-07949191F6B3}"/>
              </a:ext>
            </a:extLst>
          </p:cNvPr>
          <p:cNvPicPr>
            <a:picLocks noChangeAspect="1"/>
          </p:cNvPicPr>
          <p:nvPr/>
        </p:nvPicPr>
        <p:blipFill>
          <a:blip r:embed="rId23"/>
          <a:stretch>
            <a:fillRect/>
          </a:stretch>
        </p:blipFill>
        <p:spPr>
          <a:xfrm>
            <a:off x="4748765" y="5198694"/>
            <a:ext cx="1651000" cy="616373"/>
          </a:xfrm>
          <a:prstGeom prst="rect">
            <a:avLst/>
          </a:prstGeom>
        </p:spPr>
      </p:pic>
      <p:pic>
        <p:nvPicPr>
          <p:cNvPr id="26" name="Picture 25">
            <a:extLst>
              <a:ext uri="{FF2B5EF4-FFF2-40B4-BE49-F238E27FC236}">
                <a16:creationId xmlns:a16="http://schemas.microsoft.com/office/drawing/2014/main" id="{C2F0985B-4089-A340-B7D9-2F44D4A53A3A}"/>
              </a:ext>
            </a:extLst>
          </p:cNvPr>
          <p:cNvPicPr>
            <a:picLocks noChangeAspect="1"/>
          </p:cNvPicPr>
          <p:nvPr/>
        </p:nvPicPr>
        <p:blipFill>
          <a:blip r:embed="rId24"/>
          <a:stretch>
            <a:fillRect/>
          </a:stretch>
        </p:blipFill>
        <p:spPr>
          <a:xfrm>
            <a:off x="4984650" y="5884863"/>
            <a:ext cx="1384300" cy="584200"/>
          </a:xfrm>
          <a:prstGeom prst="rect">
            <a:avLst/>
          </a:prstGeom>
        </p:spPr>
      </p:pic>
      <p:pic>
        <p:nvPicPr>
          <p:cNvPr id="27" name="Picture 26">
            <a:extLst>
              <a:ext uri="{FF2B5EF4-FFF2-40B4-BE49-F238E27FC236}">
                <a16:creationId xmlns:a16="http://schemas.microsoft.com/office/drawing/2014/main" id="{081E9EF1-B56B-5549-8471-2C5AA3BF1086}"/>
              </a:ext>
            </a:extLst>
          </p:cNvPr>
          <p:cNvPicPr>
            <a:picLocks noChangeAspect="1"/>
          </p:cNvPicPr>
          <p:nvPr/>
        </p:nvPicPr>
        <p:blipFill>
          <a:blip r:embed="rId25"/>
          <a:stretch>
            <a:fillRect/>
          </a:stretch>
        </p:blipFill>
        <p:spPr>
          <a:xfrm>
            <a:off x="5858054" y="1785143"/>
            <a:ext cx="1577791" cy="764497"/>
          </a:xfrm>
          <a:prstGeom prst="rect">
            <a:avLst/>
          </a:prstGeom>
        </p:spPr>
      </p:pic>
      <p:pic>
        <p:nvPicPr>
          <p:cNvPr id="28" name="Picture 27">
            <a:extLst>
              <a:ext uri="{FF2B5EF4-FFF2-40B4-BE49-F238E27FC236}">
                <a16:creationId xmlns:a16="http://schemas.microsoft.com/office/drawing/2014/main" id="{C0540D16-6FE3-9944-8405-C450FDB9CFBE}"/>
              </a:ext>
            </a:extLst>
          </p:cNvPr>
          <p:cNvPicPr>
            <a:picLocks noChangeAspect="1"/>
          </p:cNvPicPr>
          <p:nvPr/>
        </p:nvPicPr>
        <p:blipFill>
          <a:blip r:embed="rId26"/>
          <a:stretch>
            <a:fillRect/>
          </a:stretch>
        </p:blipFill>
        <p:spPr>
          <a:xfrm>
            <a:off x="1827447" y="5681151"/>
            <a:ext cx="825500" cy="596900"/>
          </a:xfrm>
          <a:prstGeom prst="rect">
            <a:avLst/>
          </a:prstGeom>
        </p:spPr>
      </p:pic>
      <p:pic>
        <p:nvPicPr>
          <p:cNvPr id="29" name="Picture 28">
            <a:extLst>
              <a:ext uri="{FF2B5EF4-FFF2-40B4-BE49-F238E27FC236}">
                <a16:creationId xmlns:a16="http://schemas.microsoft.com/office/drawing/2014/main" id="{FFC88710-15F2-2E40-AF8B-26010F09E873}"/>
              </a:ext>
            </a:extLst>
          </p:cNvPr>
          <p:cNvPicPr>
            <a:picLocks noChangeAspect="1"/>
          </p:cNvPicPr>
          <p:nvPr/>
        </p:nvPicPr>
        <p:blipFill>
          <a:blip r:embed="rId27"/>
          <a:stretch>
            <a:fillRect/>
          </a:stretch>
        </p:blipFill>
        <p:spPr>
          <a:xfrm>
            <a:off x="10292420" y="2464302"/>
            <a:ext cx="1663467" cy="665387"/>
          </a:xfrm>
          <a:prstGeom prst="rect">
            <a:avLst/>
          </a:prstGeom>
        </p:spPr>
      </p:pic>
      <p:pic>
        <p:nvPicPr>
          <p:cNvPr id="30" name="Picture 29">
            <a:extLst>
              <a:ext uri="{FF2B5EF4-FFF2-40B4-BE49-F238E27FC236}">
                <a16:creationId xmlns:a16="http://schemas.microsoft.com/office/drawing/2014/main" id="{361B50DC-7013-C945-AD1E-FCDE79566C68}"/>
              </a:ext>
            </a:extLst>
          </p:cNvPr>
          <p:cNvPicPr>
            <a:picLocks noChangeAspect="1"/>
          </p:cNvPicPr>
          <p:nvPr/>
        </p:nvPicPr>
        <p:blipFill>
          <a:blip r:embed="rId28"/>
          <a:stretch>
            <a:fillRect/>
          </a:stretch>
        </p:blipFill>
        <p:spPr>
          <a:xfrm>
            <a:off x="4419199" y="1478326"/>
            <a:ext cx="1093237" cy="1018897"/>
          </a:xfrm>
          <a:prstGeom prst="rect">
            <a:avLst/>
          </a:prstGeom>
        </p:spPr>
      </p:pic>
      <p:pic>
        <p:nvPicPr>
          <p:cNvPr id="31" name="Picture 30">
            <a:extLst>
              <a:ext uri="{FF2B5EF4-FFF2-40B4-BE49-F238E27FC236}">
                <a16:creationId xmlns:a16="http://schemas.microsoft.com/office/drawing/2014/main" id="{A95A60FB-D9F2-2D41-9587-89C389B8DE15}"/>
              </a:ext>
            </a:extLst>
          </p:cNvPr>
          <p:cNvPicPr>
            <a:picLocks noChangeAspect="1"/>
          </p:cNvPicPr>
          <p:nvPr/>
        </p:nvPicPr>
        <p:blipFill>
          <a:blip r:embed="rId29"/>
          <a:stretch>
            <a:fillRect/>
          </a:stretch>
        </p:blipFill>
        <p:spPr>
          <a:xfrm>
            <a:off x="8380514" y="2887901"/>
            <a:ext cx="1869391" cy="529054"/>
          </a:xfrm>
          <a:prstGeom prst="rect">
            <a:avLst/>
          </a:prstGeom>
        </p:spPr>
      </p:pic>
      <p:pic>
        <p:nvPicPr>
          <p:cNvPr id="32" name="Picture 31">
            <a:extLst>
              <a:ext uri="{FF2B5EF4-FFF2-40B4-BE49-F238E27FC236}">
                <a16:creationId xmlns:a16="http://schemas.microsoft.com/office/drawing/2014/main" id="{A370AF1B-2E4A-4344-9EFC-08372E8D4C9E}"/>
              </a:ext>
            </a:extLst>
          </p:cNvPr>
          <p:cNvPicPr>
            <a:picLocks noChangeAspect="1"/>
          </p:cNvPicPr>
          <p:nvPr/>
        </p:nvPicPr>
        <p:blipFill>
          <a:blip r:embed="rId30"/>
          <a:stretch>
            <a:fillRect/>
          </a:stretch>
        </p:blipFill>
        <p:spPr>
          <a:xfrm>
            <a:off x="8513802" y="3788003"/>
            <a:ext cx="1752052" cy="645493"/>
          </a:xfrm>
          <a:prstGeom prst="rect">
            <a:avLst/>
          </a:prstGeom>
        </p:spPr>
      </p:pic>
      <p:pic>
        <p:nvPicPr>
          <p:cNvPr id="33" name="Picture 32">
            <a:extLst>
              <a:ext uri="{FF2B5EF4-FFF2-40B4-BE49-F238E27FC236}">
                <a16:creationId xmlns:a16="http://schemas.microsoft.com/office/drawing/2014/main" id="{C3061810-0895-9E49-A223-5FA215EE2491}"/>
              </a:ext>
            </a:extLst>
          </p:cNvPr>
          <p:cNvPicPr>
            <a:picLocks noChangeAspect="1"/>
          </p:cNvPicPr>
          <p:nvPr/>
        </p:nvPicPr>
        <p:blipFill>
          <a:blip r:embed="rId31"/>
          <a:stretch>
            <a:fillRect/>
          </a:stretch>
        </p:blipFill>
        <p:spPr>
          <a:xfrm>
            <a:off x="9795488" y="5467719"/>
            <a:ext cx="1483093" cy="642164"/>
          </a:xfrm>
          <a:prstGeom prst="rect">
            <a:avLst/>
          </a:prstGeom>
        </p:spPr>
      </p:pic>
      <p:pic>
        <p:nvPicPr>
          <p:cNvPr id="34" name="Picture 33">
            <a:extLst>
              <a:ext uri="{FF2B5EF4-FFF2-40B4-BE49-F238E27FC236}">
                <a16:creationId xmlns:a16="http://schemas.microsoft.com/office/drawing/2014/main" id="{88E2CE40-7E9F-A64B-AAFB-5B910E362BAC}"/>
              </a:ext>
            </a:extLst>
          </p:cNvPr>
          <p:cNvPicPr>
            <a:picLocks noChangeAspect="1"/>
          </p:cNvPicPr>
          <p:nvPr/>
        </p:nvPicPr>
        <p:blipFill>
          <a:blip r:embed="rId32"/>
          <a:stretch>
            <a:fillRect/>
          </a:stretch>
        </p:blipFill>
        <p:spPr>
          <a:xfrm>
            <a:off x="10551628" y="4638026"/>
            <a:ext cx="1316717" cy="586437"/>
          </a:xfrm>
          <a:prstGeom prst="rect">
            <a:avLst/>
          </a:prstGeom>
        </p:spPr>
      </p:pic>
      <p:pic>
        <p:nvPicPr>
          <p:cNvPr id="35" name="Picture 34">
            <a:extLst>
              <a:ext uri="{FF2B5EF4-FFF2-40B4-BE49-F238E27FC236}">
                <a16:creationId xmlns:a16="http://schemas.microsoft.com/office/drawing/2014/main" id="{6EDC8364-F7FC-844A-8AA5-F3ADC7277699}"/>
              </a:ext>
            </a:extLst>
          </p:cNvPr>
          <p:cNvPicPr>
            <a:picLocks noChangeAspect="1"/>
          </p:cNvPicPr>
          <p:nvPr/>
        </p:nvPicPr>
        <p:blipFill>
          <a:blip r:embed="rId33"/>
          <a:stretch>
            <a:fillRect/>
          </a:stretch>
        </p:blipFill>
        <p:spPr>
          <a:xfrm>
            <a:off x="10122878" y="4683481"/>
            <a:ext cx="527498" cy="495528"/>
          </a:xfrm>
          <a:prstGeom prst="rect">
            <a:avLst/>
          </a:prstGeom>
        </p:spPr>
      </p:pic>
      <p:pic>
        <p:nvPicPr>
          <p:cNvPr id="37" name="Picture 36">
            <a:extLst>
              <a:ext uri="{FF2B5EF4-FFF2-40B4-BE49-F238E27FC236}">
                <a16:creationId xmlns:a16="http://schemas.microsoft.com/office/drawing/2014/main" id="{1701CE3F-3F1E-FA46-B564-3D14E7F7BFFF}"/>
              </a:ext>
            </a:extLst>
          </p:cNvPr>
          <p:cNvPicPr>
            <a:picLocks noChangeAspect="1"/>
          </p:cNvPicPr>
          <p:nvPr/>
        </p:nvPicPr>
        <p:blipFill>
          <a:blip r:embed="rId34"/>
          <a:stretch>
            <a:fillRect/>
          </a:stretch>
        </p:blipFill>
        <p:spPr>
          <a:xfrm>
            <a:off x="7435845" y="1788232"/>
            <a:ext cx="2778430" cy="758319"/>
          </a:xfrm>
          <a:prstGeom prst="rect">
            <a:avLst/>
          </a:prstGeom>
        </p:spPr>
      </p:pic>
      <p:pic>
        <p:nvPicPr>
          <p:cNvPr id="38" name="Picture 37">
            <a:extLst>
              <a:ext uri="{FF2B5EF4-FFF2-40B4-BE49-F238E27FC236}">
                <a16:creationId xmlns:a16="http://schemas.microsoft.com/office/drawing/2014/main" id="{581592F0-81A7-EA43-94CB-9FD48C3F66B7}"/>
              </a:ext>
            </a:extLst>
          </p:cNvPr>
          <p:cNvPicPr>
            <a:picLocks noChangeAspect="1"/>
          </p:cNvPicPr>
          <p:nvPr/>
        </p:nvPicPr>
        <p:blipFill>
          <a:blip r:embed="rId35"/>
          <a:stretch>
            <a:fillRect/>
          </a:stretch>
        </p:blipFill>
        <p:spPr>
          <a:xfrm>
            <a:off x="8189069" y="4603349"/>
            <a:ext cx="1653627" cy="609549"/>
          </a:xfrm>
          <a:prstGeom prst="rect">
            <a:avLst/>
          </a:prstGeom>
        </p:spPr>
      </p:pic>
    </p:spTree>
    <p:extLst>
      <p:ext uri="{BB962C8B-B14F-4D97-AF65-F5344CB8AC3E}">
        <p14:creationId xmlns:p14="http://schemas.microsoft.com/office/powerpoint/2010/main" val="196257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0428-79DB-BF47-BD7A-94C81471D893}"/>
              </a:ext>
            </a:extLst>
          </p:cNvPr>
          <p:cNvSpPr>
            <a:spLocks noGrp="1"/>
          </p:cNvSpPr>
          <p:nvPr>
            <p:ph type="title"/>
          </p:nvPr>
        </p:nvSpPr>
        <p:spPr/>
        <p:txBody>
          <a:bodyPr>
            <a:normAutofit/>
          </a:bodyPr>
          <a:lstStyle/>
          <a:p>
            <a:r>
              <a:rPr lang="en-US" dirty="0"/>
              <a:t>Datacenter software vs. server software</a:t>
            </a:r>
          </a:p>
        </p:txBody>
      </p:sp>
      <p:sp>
        <p:nvSpPr>
          <p:cNvPr id="3" name="Content Placeholder 2">
            <a:extLst>
              <a:ext uri="{FF2B5EF4-FFF2-40B4-BE49-F238E27FC236}">
                <a16:creationId xmlns:a16="http://schemas.microsoft.com/office/drawing/2014/main" id="{DC0B0B9D-65F3-3E4E-9C68-F90F7288EC74}"/>
              </a:ext>
            </a:extLst>
          </p:cNvPr>
          <p:cNvSpPr>
            <a:spLocks noGrp="1"/>
          </p:cNvSpPr>
          <p:nvPr>
            <p:ph idx="1"/>
          </p:nvPr>
        </p:nvSpPr>
        <p:spPr/>
        <p:txBody>
          <a:bodyPr>
            <a:normAutofit/>
          </a:bodyPr>
          <a:lstStyle/>
          <a:p>
            <a:r>
              <a:rPr lang="en-US" dirty="0"/>
              <a:t>Ample parallelism</a:t>
            </a:r>
          </a:p>
          <a:p>
            <a:endParaRPr lang="en-US" b="0" dirty="0">
              <a:effectLst/>
            </a:endParaRPr>
          </a:p>
          <a:p>
            <a:r>
              <a:rPr lang="en-US" dirty="0"/>
              <a:t>Workload churn</a:t>
            </a:r>
          </a:p>
          <a:p>
            <a:endParaRPr lang="en-US" b="0" dirty="0">
              <a:effectLst/>
            </a:endParaRPr>
          </a:p>
          <a:p>
            <a:r>
              <a:rPr lang="en-US" dirty="0"/>
              <a:t>Platform homogeneity</a:t>
            </a:r>
          </a:p>
          <a:p>
            <a:endParaRPr lang="en-US" b="0" dirty="0">
              <a:effectLst/>
            </a:endParaRPr>
          </a:p>
          <a:p>
            <a:r>
              <a:rPr lang="en-US" dirty="0"/>
              <a:t>Faults are part of daily life</a:t>
            </a:r>
            <a:br>
              <a:rPr lang="en-US" dirty="0"/>
            </a:br>
            <a:endParaRPr lang="en-US" dirty="0"/>
          </a:p>
        </p:txBody>
      </p:sp>
    </p:spTree>
    <p:extLst>
      <p:ext uri="{BB962C8B-B14F-4D97-AF65-F5344CB8AC3E}">
        <p14:creationId xmlns:p14="http://schemas.microsoft.com/office/powerpoint/2010/main" val="24317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7D17-4CE9-D842-B9E1-4AEA7DAC2DD4}"/>
              </a:ext>
            </a:extLst>
          </p:cNvPr>
          <p:cNvSpPr>
            <a:spLocks noGrp="1"/>
          </p:cNvSpPr>
          <p:nvPr>
            <p:ph type="title"/>
          </p:nvPr>
        </p:nvSpPr>
        <p:spPr/>
        <p:txBody>
          <a:bodyPr>
            <a:normAutofit/>
          </a:bodyPr>
          <a:lstStyle/>
          <a:p>
            <a:r>
              <a:rPr lang="en-US" dirty="0"/>
              <a:t>Datacenter metrics</a:t>
            </a:r>
          </a:p>
        </p:txBody>
      </p:sp>
      <p:sp>
        <p:nvSpPr>
          <p:cNvPr id="3" name="Content Placeholder 2">
            <a:extLst>
              <a:ext uri="{FF2B5EF4-FFF2-40B4-BE49-F238E27FC236}">
                <a16:creationId xmlns:a16="http://schemas.microsoft.com/office/drawing/2014/main" id="{EFB6885F-6DA4-914A-8A17-4A604AA79DD4}"/>
              </a:ext>
            </a:extLst>
          </p:cNvPr>
          <p:cNvSpPr>
            <a:spLocks noGrp="1"/>
          </p:cNvSpPr>
          <p:nvPr>
            <p:ph idx="1"/>
          </p:nvPr>
        </p:nvSpPr>
        <p:spPr/>
        <p:txBody>
          <a:bodyPr>
            <a:normAutofit lnSpcReduction="10000"/>
          </a:bodyPr>
          <a:lstStyle/>
          <a:p>
            <a:r>
              <a:rPr lang="en-US" dirty="0"/>
              <a:t>Performance - latency, throughput</a:t>
            </a:r>
            <a:endParaRPr lang="en-US" b="0" dirty="0">
              <a:effectLst/>
            </a:endParaRPr>
          </a:p>
          <a:p>
            <a:endParaRPr lang="en-US" dirty="0"/>
          </a:p>
          <a:p>
            <a:r>
              <a:rPr lang="en-US" dirty="0"/>
              <a:t>Availability/durability</a:t>
            </a:r>
          </a:p>
          <a:p>
            <a:endParaRPr lang="en-US" b="0" dirty="0">
              <a:effectLst/>
            </a:endParaRPr>
          </a:p>
          <a:p>
            <a:r>
              <a:rPr lang="en-US" b="0" dirty="0">
                <a:effectLst/>
              </a:rPr>
              <a:t>Consistency</a:t>
            </a:r>
          </a:p>
          <a:p>
            <a:endParaRPr lang="en-US" dirty="0"/>
          </a:p>
          <a:p>
            <a:r>
              <a:rPr lang="en-US" dirty="0"/>
              <a:t>Scalability</a:t>
            </a:r>
            <a:endParaRPr lang="en-US" b="0" dirty="0">
              <a:effectLst/>
            </a:endParaRPr>
          </a:p>
          <a:p>
            <a:endParaRPr lang="en-US" dirty="0"/>
          </a:p>
          <a:p>
            <a:r>
              <a:rPr lang="en-US" dirty="0"/>
              <a:t>Resource utilization</a:t>
            </a:r>
            <a:endParaRPr lang="en-US" b="0" dirty="0">
              <a:effectLst/>
            </a:endParaRPr>
          </a:p>
          <a:p>
            <a:endParaRPr lang="en-US" dirty="0"/>
          </a:p>
        </p:txBody>
      </p:sp>
    </p:spTree>
    <p:extLst>
      <p:ext uri="{BB962C8B-B14F-4D97-AF65-F5344CB8AC3E}">
        <p14:creationId xmlns:p14="http://schemas.microsoft.com/office/powerpoint/2010/main" val="4194621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69D9-1A26-4D42-A5F3-B729C9B46CDE}"/>
              </a:ext>
            </a:extLst>
          </p:cNvPr>
          <p:cNvSpPr>
            <a:spLocks noGrp="1"/>
          </p:cNvSpPr>
          <p:nvPr>
            <p:ph type="title"/>
          </p:nvPr>
        </p:nvSpPr>
        <p:spPr/>
        <p:txBody>
          <a:bodyPr>
            <a:normAutofit/>
          </a:bodyPr>
          <a:lstStyle/>
          <a:p>
            <a:r>
              <a:rPr lang="en-US" dirty="0"/>
              <a:t>Datacenter software performance and availability toolbox</a:t>
            </a:r>
          </a:p>
        </p:txBody>
      </p:sp>
      <p:sp>
        <p:nvSpPr>
          <p:cNvPr id="3" name="Content Placeholder 2">
            <a:extLst>
              <a:ext uri="{FF2B5EF4-FFF2-40B4-BE49-F238E27FC236}">
                <a16:creationId xmlns:a16="http://schemas.microsoft.com/office/drawing/2014/main" id="{FEE815F3-4996-AC48-A25B-056E1D858FC2}"/>
              </a:ext>
            </a:extLst>
          </p:cNvPr>
          <p:cNvSpPr>
            <a:spLocks noGrp="1"/>
          </p:cNvSpPr>
          <p:nvPr>
            <p:ph idx="1"/>
          </p:nvPr>
        </p:nvSpPr>
        <p:spPr/>
        <p:txBody>
          <a:bodyPr>
            <a:normAutofit fontScale="92500" lnSpcReduction="20000"/>
          </a:bodyPr>
          <a:lstStyle/>
          <a:p>
            <a:r>
              <a:rPr lang="en-US" dirty="0"/>
              <a:t>Replication - performance and availability</a:t>
            </a:r>
          </a:p>
          <a:p>
            <a:r>
              <a:rPr lang="en-US" dirty="0"/>
              <a:t>Erasure codes - availability and space savings</a:t>
            </a:r>
          </a:p>
          <a:p>
            <a:r>
              <a:rPr lang="en-US" dirty="0" err="1"/>
              <a:t>Sharding</a:t>
            </a:r>
            <a:r>
              <a:rPr lang="en-US" dirty="0"/>
              <a:t> - performance and availability, scalability</a:t>
            </a:r>
          </a:p>
          <a:p>
            <a:r>
              <a:rPr lang="en-US" dirty="0"/>
              <a:t>Load-balancing – performance</a:t>
            </a:r>
          </a:p>
          <a:p>
            <a:r>
              <a:rPr lang="en-US" dirty="0"/>
              <a:t>Health monitoring – availability</a:t>
            </a:r>
          </a:p>
          <a:p>
            <a:r>
              <a:rPr lang="en-US" dirty="0"/>
              <a:t>Integrity checks – availability</a:t>
            </a:r>
          </a:p>
          <a:p>
            <a:r>
              <a:rPr lang="en-US" dirty="0"/>
              <a:t>Less strict consistency - performance and availability</a:t>
            </a:r>
          </a:p>
          <a:p>
            <a:r>
              <a:rPr lang="en-US" dirty="0"/>
              <a:t>Centralized control – performance</a:t>
            </a:r>
          </a:p>
          <a:p>
            <a:r>
              <a:rPr lang="en-US" dirty="0"/>
              <a:t>Canaries – availability</a:t>
            </a:r>
          </a:p>
          <a:p>
            <a:r>
              <a:rPr lang="en-US" dirty="0"/>
              <a:t>Redundant execution and tail-tolerance - performance</a:t>
            </a:r>
            <a:endParaRPr lang="en-US" b="0" dirty="0">
              <a:effectLst/>
            </a:endParaRPr>
          </a:p>
        </p:txBody>
      </p:sp>
    </p:spTree>
    <p:extLst>
      <p:ext uri="{BB962C8B-B14F-4D97-AF65-F5344CB8AC3E}">
        <p14:creationId xmlns:p14="http://schemas.microsoft.com/office/powerpoint/2010/main" val="3748012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02CD-C8E6-D941-A55A-D7687F36CAC2}"/>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D0E6F7D8-BA1A-0047-9B91-19E4E87E4FB5}"/>
              </a:ext>
            </a:extLst>
          </p:cNvPr>
          <p:cNvSpPr>
            <a:spLocks noGrp="1"/>
          </p:cNvSpPr>
          <p:nvPr>
            <p:ph idx="1"/>
          </p:nvPr>
        </p:nvSpPr>
        <p:spPr/>
        <p:txBody>
          <a:bodyPr/>
          <a:lstStyle/>
          <a:p>
            <a:pPr marL="0" indent="0">
              <a:buNone/>
            </a:pPr>
            <a:r>
              <a:rPr lang="ko-KR" altLang="en-US" dirty="0"/>
              <a:t>본 과목에서는 아마존 웹 서비스와 같은 </a:t>
            </a:r>
            <a:r>
              <a:rPr lang="ko-KR" altLang="en-US" dirty="0" err="1"/>
              <a:t>클라우드</a:t>
            </a:r>
            <a:r>
              <a:rPr lang="ko-KR" altLang="en-US" dirty="0"/>
              <a:t> 환경에서 데이터 분석 파이프라인을 구축하여 다양한 데이터 분석 </a:t>
            </a:r>
            <a:r>
              <a:rPr lang="en-US" altLang="ko-KR" dirty="0"/>
              <a:t>(</a:t>
            </a:r>
            <a:r>
              <a:rPr lang="ko-KR" altLang="en-US" dirty="0"/>
              <a:t>배치</a:t>
            </a:r>
            <a:r>
              <a:rPr lang="en-US" altLang="ko-KR" dirty="0"/>
              <a:t>, </a:t>
            </a:r>
            <a:r>
              <a:rPr lang="ko-KR" altLang="en-US" dirty="0"/>
              <a:t>스트림</a:t>
            </a:r>
            <a:r>
              <a:rPr lang="en-US" altLang="ko-KR" dirty="0"/>
              <a:t>, </a:t>
            </a:r>
            <a:r>
              <a:rPr lang="ko-KR" altLang="en-US" dirty="0" err="1"/>
              <a:t>인터액티브</a:t>
            </a:r>
            <a:r>
              <a:rPr lang="ko-KR" altLang="en-US" dirty="0"/>
              <a:t> 질의</a:t>
            </a:r>
            <a:r>
              <a:rPr lang="en-US" altLang="ko-KR" dirty="0"/>
              <a:t>, </a:t>
            </a:r>
            <a:r>
              <a:rPr lang="ko-KR" altLang="en-US" dirty="0" err="1"/>
              <a:t>머신러닝</a:t>
            </a:r>
            <a:r>
              <a:rPr lang="en-US" altLang="ko-KR" dirty="0"/>
              <a:t>/</a:t>
            </a:r>
            <a:r>
              <a:rPr lang="ko-KR" altLang="en-US" dirty="0" err="1"/>
              <a:t>딥러닝</a:t>
            </a:r>
            <a:r>
              <a:rPr lang="en-US" altLang="ko-KR" dirty="0"/>
              <a:t>)</a:t>
            </a:r>
            <a:r>
              <a:rPr lang="ko-KR" altLang="en-US" dirty="0"/>
              <a:t>을 수행하는 시스템을 배우고 분석에 적용해 본다</a:t>
            </a:r>
            <a:r>
              <a:rPr lang="en-US" altLang="ko-KR" dirty="0"/>
              <a:t>.</a:t>
            </a:r>
            <a:endParaRPr lang="en-US" dirty="0"/>
          </a:p>
        </p:txBody>
      </p:sp>
    </p:spTree>
    <p:extLst>
      <p:ext uri="{BB962C8B-B14F-4D97-AF65-F5344CB8AC3E}">
        <p14:creationId xmlns:p14="http://schemas.microsoft.com/office/powerpoint/2010/main" val="1385157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3E89-B610-E645-85CF-41883A8140BC}"/>
              </a:ext>
            </a:extLst>
          </p:cNvPr>
          <p:cNvSpPr>
            <a:spLocks noGrp="1"/>
          </p:cNvSpPr>
          <p:nvPr>
            <p:ph type="title"/>
          </p:nvPr>
        </p:nvSpPr>
        <p:spPr/>
        <p:txBody>
          <a:bodyPr>
            <a:normAutofit/>
          </a:bodyPr>
          <a:lstStyle/>
          <a:p>
            <a:r>
              <a:rPr lang="en-US" dirty="0"/>
              <a:t>Cluster-level infrastructure software</a:t>
            </a:r>
          </a:p>
        </p:txBody>
      </p:sp>
      <p:sp>
        <p:nvSpPr>
          <p:cNvPr id="3" name="Content Placeholder 2">
            <a:extLst>
              <a:ext uri="{FF2B5EF4-FFF2-40B4-BE49-F238E27FC236}">
                <a16:creationId xmlns:a16="http://schemas.microsoft.com/office/drawing/2014/main" id="{51C3E99C-19C4-884C-9148-DBA8683EBA92}"/>
              </a:ext>
            </a:extLst>
          </p:cNvPr>
          <p:cNvSpPr>
            <a:spLocks noGrp="1"/>
          </p:cNvSpPr>
          <p:nvPr>
            <p:ph idx="1"/>
          </p:nvPr>
        </p:nvSpPr>
        <p:spPr/>
        <p:txBody>
          <a:bodyPr/>
          <a:lstStyle/>
          <a:p>
            <a:r>
              <a:rPr lang="en-US" dirty="0"/>
              <a:t>Resource manager</a:t>
            </a:r>
            <a:endParaRPr lang="en-US" b="0" dirty="0">
              <a:effectLst/>
            </a:endParaRPr>
          </a:p>
          <a:p>
            <a:endParaRPr lang="en-US" dirty="0"/>
          </a:p>
          <a:p>
            <a:r>
              <a:rPr lang="en-US" dirty="0"/>
              <a:t>Basic services - distributed file systems, locking, key-value store</a:t>
            </a:r>
            <a:endParaRPr lang="en-US" b="0" dirty="0">
              <a:effectLst/>
            </a:endParaRPr>
          </a:p>
          <a:p>
            <a:endParaRPr lang="en-US" dirty="0"/>
          </a:p>
          <a:p>
            <a:r>
              <a:rPr lang="en-US" dirty="0"/>
              <a:t>Deployment and maintenance</a:t>
            </a:r>
            <a:endParaRPr lang="en-US" b="0" dirty="0">
              <a:effectLst/>
            </a:endParaRPr>
          </a:p>
          <a:p>
            <a:endParaRPr lang="en-US" dirty="0"/>
          </a:p>
          <a:p>
            <a:r>
              <a:rPr lang="en-US" dirty="0"/>
              <a:t>Programming frameworks</a:t>
            </a:r>
            <a:endParaRPr lang="en-US" b="0" dirty="0">
              <a:effectLst/>
            </a:endParaRPr>
          </a:p>
        </p:txBody>
      </p:sp>
    </p:spTree>
    <p:extLst>
      <p:ext uri="{BB962C8B-B14F-4D97-AF65-F5344CB8AC3E}">
        <p14:creationId xmlns:p14="http://schemas.microsoft.com/office/powerpoint/2010/main" val="426898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97BC-4861-3343-991B-576DE2FB6D09}"/>
              </a:ext>
            </a:extLst>
          </p:cNvPr>
          <p:cNvSpPr>
            <a:spLocks noGrp="1"/>
          </p:cNvSpPr>
          <p:nvPr>
            <p:ph type="title"/>
          </p:nvPr>
        </p:nvSpPr>
        <p:spPr/>
        <p:txBody>
          <a:bodyPr>
            <a:normAutofit/>
          </a:bodyPr>
          <a:lstStyle/>
          <a:p>
            <a:r>
              <a:rPr lang="en-US" dirty="0"/>
              <a:t>Two types of application services</a:t>
            </a:r>
          </a:p>
        </p:txBody>
      </p:sp>
      <p:sp>
        <p:nvSpPr>
          <p:cNvPr id="3" name="Content Placeholder 2">
            <a:extLst>
              <a:ext uri="{FF2B5EF4-FFF2-40B4-BE49-F238E27FC236}">
                <a16:creationId xmlns:a16="http://schemas.microsoft.com/office/drawing/2014/main" id="{C190D2A5-BE51-B745-BFE4-07C4D068911C}"/>
              </a:ext>
            </a:extLst>
          </p:cNvPr>
          <p:cNvSpPr>
            <a:spLocks noGrp="1"/>
          </p:cNvSpPr>
          <p:nvPr>
            <p:ph idx="1"/>
          </p:nvPr>
        </p:nvSpPr>
        <p:spPr/>
        <p:txBody>
          <a:bodyPr/>
          <a:lstStyle/>
          <a:p>
            <a:r>
              <a:rPr lang="en-US" b="1" dirty="0"/>
              <a:t>Online serving </a:t>
            </a:r>
            <a:r>
              <a:rPr lang="en-US" dirty="0"/>
              <a:t>systems - search, office, social media, video, ML inference, ...</a:t>
            </a:r>
          </a:p>
          <a:p>
            <a:pPr lvl="1"/>
            <a:r>
              <a:rPr lang="en-US" dirty="0"/>
              <a:t>Tail latency</a:t>
            </a:r>
          </a:p>
          <a:p>
            <a:endParaRPr lang="en-US" dirty="0"/>
          </a:p>
          <a:p>
            <a:r>
              <a:rPr lang="en-US" b="1" dirty="0"/>
              <a:t>Offline analytics </a:t>
            </a:r>
            <a:r>
              <a:rPr lang="en-US" dirty="0"/>
              <a:t>- search indexing, data processing, ML training, ...</a:t>
            </a:r>
          </a:p>
          <a:p>
            <a:pPr lvl="1"/>
            <a:r>
              <a:rPr lang="en-US" b="0" dirty="0">
                <a:effectLst/>
              </a:rPr>
              <a:t>Throughput</a:t>
            </a:r>
          </a:p>
          <a:p>
            <a:pPr marL="0" indent="0">
              <a:buNone/>
            </a:pPr>
            <a:br>
              <a:rPr lang="en-US" dirty="0"/>
            </a:br>
            <a:endParaRPr lang="en-US" dirty="0"/>
          </a:p>
        </p:txBody>
      </p:sp>
    </p:spTree>
    <p:extLst>
      <p:ext uri="{BB962C8B-B14F-4D97-AF65-F5344CB8AC3E}">
        <p14:creationId xmlns:p14="http://schemas.microsoft.com/office/powerpoint/2010/main" val="137050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42AC-D576-FD46-98C9-339916106F08}"/>
              </a:ext>
            </a:extLst>
          </p:cNvPr>
          <p:cNvSpPr>
            <a:spLocks noGrp="1"/>
          </p:cNvSpPr>
          <p:nvPr>
            <p:ph type="title"/>
          </p:nvPr>
        </p:nvSpPr>
        <p:spPr/>
        <p:txBody>
          <a:bodyPr/>
          <a:lstStyle/>
          <a:p>
            <a:r>
              <a:rPr lang="en-US" dirty="0"/>
              <a:t>Resource manager</a:t>
            </a:r>
          </a:p>
        </p:txBody>
      </p:sp>
      <p:sp>
        <p:nvSpPr>
          <p:cNvPr id="3" name="Content Placeholder 2">
            <a:extLst>
              <a:ext uri="{FF2B5EF4-FFF2-40B4-BE49-F238E27FC236}">
                <a16:creationId xmlns:a16="http://schemas.microsoft.com/office/drawing/2014/main" id="{9038F635-71CA-744D-B07F-59242C51AC58}"/>
              </a:ext>
            </a:extLst>
          </p:cNvPr>
          <p:cNvSpPr>
            <a:spLocks noGrp="1"/>
          </p:cNvSpPr>
          <p:nvPr>
            <p:ph idx="1"/>
          </p:nvPr>
        </p:nvSpPr>
        <p:spPr/>
        <p:txBody>
          <a:bodyPr/>
          <a:lstStyle/>
          <a:p>
            <a:r>
              <a:rPr lang="en-US" dirty="0"/>
              <a:t>Manage allocation of </a:t>
            </a:r>
            <a:r>
              <a:rPr lang="en-US" b="1" dirty="0"/>
              <a:t>containers</a:t>
            </a:r>
            <a:r>
              <a:rPr lang="en-US" dirty="0"/>
              <a:t> </a:t>
            </a:r>
          </a:p>
          <a:p>
            <a:endParaRPr lang="en-US" dirty="0"/>
          </a:p>
          <a:p>
            <a:r>
              <a:rPr lang="en-US" dirty="0"/>
              <a:t>Container</a:t>
            </a:r>
          </a:p>
          <a:p>
            <a:pPr marL="457200" lvl="1" indent="0">
              <a:buNone/>
            </a:pPr>
            <a:r>
              <a:rPr lang="en-US" dirty="0"/>
              <a:t>A logical bundle of resources</a:t>
            </a:r>
            <a:br>
              <a:rPr lang="en-US" dirty="0"/>
            </a:br>
            <a:r>
              <a:rPr lang="en-US" dirty="0"/>
              <a:t>(e.g., &lt;2GB RAM, 1 CPU core&gt;)</a:t>
            </a:r>
            <a:br>
              <a:rPr lang="en-US" dirty="0"/>
            </a:br>
            <a:r>
              <a:rPr lang="en-US" dirty="0"/>
              <a:t>bound to a particular node</a:t>
            </a:r>
          </a:p>
          <a:p>
            <a:pPr marL="457200" lvl="1" indent="0">
              <a:buNone/>
            </a:pPr>
            <a:endParaRPr lang="en-US" dirty="0"/>
          </a:p>
          <a:p>
            <a:pPr marL="0" indent="0">
              <a:buNone/>
            </a:pPr>
            <a:r>
              <a:rPr lang="en-US" dirty="0"/>
              <a:t>Locality: node-local, rack-local, any</a:t>
            </a:r>
            <a:br>
              <a:rPr lang="en-US" dirty="0"/>
            </a:br>
            <a:r>
              <a:rPr lang="en-US" dirty="0"/>
              <a:t>Scheduling constraints</a:t>
            </a:r>
          </a:p>
          <a:p>
            <a:pPr marL="457200" lvl="1"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E44C0098-C99F-554B-AE73-4594439782C9}"/>
              </a:ext>
            </a:extLst>
          </p:cNvPr>
          <p:cNvPicPr>
            <a:picLocks noChangeAspect="1"/>
          </p:cNvPicPr>
          <p:nvPr/>
        </p:nvPicPr>
        <p:blipFill>
          <a:blip r:embed="rId3"/>
          <a:stretch>
            <a:fillRect/>
          </a:stretch>
        </p:blipFill>
        <p:spPr>
          <a:xfrm>
            <a:off x="6176214" y="365125"/>
            <a:ext cx="5642406" cy="5171529"/>
          </a:xfrm>
          <a:prstGeom prst="rect">
            <a:avLst/>
          </a:prstGeom>
        </p:spPr>
      </p:pic>
      <p:sp>
        <p:nvSpPr>
          <p:cNvPr id="5" name="TextBox 4">
            <a:extLst>
              <a:ext uri="{FF2B5EF4-FFF2-40B4-BE49-F238E27FC236}">
                <a16:creationId xmlns:a16="http://schemas.microsoft.com/office/drawing/2014/main" id="{995DD840-3D38-B44A-BB17-1F185EAE32DC}"/>
              </a:ext>
            </a:extLst>
          </p:cNvPr>
          <p:cNvSpPr txBox="1"/>
          <p:nvPr/>
        </p:nvSpPr>
        <p:spPr>
          <a:xfrm>
            <a:off x="9086850" y="5703570"/>
            <a:ext cx="2119876" cy="369332"/>
          </a:xfrm>
          <a:prstGeom prst="rect">
            <a:avLst/>
          </a:prstGeom>
          <a:noFill/>
        </p:spPr>
        <p:txBody>
          <a:bodyPr wrap="none" rtlCol="0">
            <a:spAutoFit/>
          </a:bodyPr>
          <a:lstStyle/>
          <a:p>
            <a:r>
              <a:rPr lang="en-US" dirty="0"/>
              <a:t>(Borg, </a:t>
            </a:r>
            <a:r>
              <a:rPr lang="en-US" dirty="0" err="1"/>
              <a:t>EuroSys</a:t>
            </a:r>
            <a:r>
              <a:rPr lang="en-US" dirty="0"/>
              <a:t> 2015)</a:t>
            </a:r>
          </a:p>
        </p:txBody>
      </p:sp>
    </p:spTree>
    <p:extLst>
      <p:ext uri="{BB962C8B-B14F-4D97-AF65-F5344CB8AC3E}">
        <p14:creationId xmlns:p14="http://schemas.microsoft.com/office/powerpoint/2010/main" val="248355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2CA0-3B5D-784B-8A52-FBCCDEE2EA71}"/>
              </a:ext>
            </a:extLst>
          </p:cNvPr>
          <p:cNvSpPr>
            <a:spLocks noGrp="1"/>
          </p:cNvSpPr>
          <p:nvPr>
            <p:ph type="title"/>
          </p:nvPr>
        </p:nvSpPr>
        <p:spPr/>
        <p:txBody>
          <a:bodyPr/>
          <a:lstStyle/>
          <a:p>
            <a:r>
              <a:rPr lang="en-US" dirty="0"/>
              <a:t>Distributed key value store, file system</a:t>
            </a:r>
          </a:p>
        </p:txBody>
      </p:sp>
      <p:sp>
        <p:nvSpPr>
          <p:cNvPr id="3" name="Content Placeholder 2">
            <a:extLst>
              <a:ext uri="{FF2B5EF4-FFF2-40B4-BE49-F238E27FC236}">
                <a16:creationId xmlns:a16="http://schemas.microsoft.com/office/drawing/2014/main" id="{07449C74-8FB5-7340-A80F-A3C41AE97DE3}"/>
              </a:ext>
            </a:extLst>
          </p:cNvPr>
          <p:cNvSpPr>
            <a:spLocks noGrp="1"/>
          </p:cNvSpPr>
          <p:nvPr>
            <p:ph idx="1"/>
          </p:nvPr>
        </p:nvSpPr>
        <p:spPr/>
        <p:txBody>
          <a:bodyPr/>
          <a:lstStyle/>
          <a:p>
            <a:r>
              <a:rPr lang="en-US" dirty="0"/>
              <a:t>Dynamo</a:t>
            </a:r>
            <a:br>
              <a:rPr lang="en-US" dirty="0"/>
            </a:br>
            <a:r>
              <a:rPr lang="en-US" dirty="0"/>
              <a:t>Serving workloads</a:t>
            </a:r>
            <a:br>
              <a:rPr lang="en-US" dirty="0"/>
            </a:br>
            <a:r>
              <a:rPr lang="en-US" dirty="0"/>
              <a:t>Relational Model, Transaction (X) =&gt; Key, Value Access (O) </a:t>
            </a:r>
            <a:br>
              <a:rPr lang="en-US" dirty="0"/>
            </a:br>
            <a:endParaRPr lang="en-US" dirty="0"/>
          </a:p>
          <a:p>
            <a:r>
              <a:rPr lang="en-US" dirty="0"/>
              <a:t>GFS</a:t>
            </a:r>
            <a:br>
              <a:rPr lang="en-US" dirty="0"/>
            </a:br>
            <a:r>
              <a:rPr lang="en-US" dirty="0"/>
              <a:t>Traditional file system workloads (mix of read/write) (X) =&gt;</a:t>
            </a:r>
            <a:br>
              <a:rPr lang="en-US" dirty="0"/>
            </a:br>
            <a:r>
              <a:rPr lang="en-US" dirty="0"/>
              <a:t>Data processing workloads (streaming read of large data, append) (O)</a:t>
            </a:r>
          </a:p>
          <a:p>
            <a:endParaRPr lang="en-US" dirty="0"/>
          </a:p>
        </p:txBody>
      </p:sp>
    </p:spTree>
    <p:extLst>
      <p:ext uri="{BB962C8B-B14F-4D97-AF65-F5344CB8AC3E}">
        <p14:creationId xmlns:p14="http://schemas.microsoft.com/office/powerpoint/2010/main" val="2469727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3937-7F3E-1E4B-8F39-FB4E12F5B61D}"/>
              </a:ext>
            </a:extLst>
          </p:cNvPr>
          <p:cNvSpPr>
            <a:spLocks noGrp="1"/>
          </p:cNvSpPr>
          <p:nvPr>
            <p:ph type="title"/>
          </p:nvPr>
        </p:nvSpPr>
        <p:spPr/>
        <p:txBody>
          <a:bodyPr/>
          <a:lstStyle/>
          <a:p>
            <a:r>
              <a:rPr lang="en-US" dirty="0"/>
              <a:t>Distributed key value store, file system</a:t>
            </a:r>
          </a:p>
        </p:txBody>
      </p:sp>
      <p:sp>
        <p:nvSpPr>
          <p:cNvPr id="3" name="Content Placeholder 2">
            <a:extLst>
              <a:ext uri="{FF2B5EF4-FFF2-40B4-BE49-F238E27FC236}">
                <a16:creationId xmlns:a16="http://schemas.microsoft.com/office/drawing/2014/main" id="{09BAA396-58FD-2F47-ACCD-DC9EF3624538}"/>
              </a:ext>
            </a:extLst>
          </p:cNvPr>
          <p:cNvSpPr>
            <a:spLocks noGrp="1"/>
          </p:cNvSpPr>
          <p:nvPr>
            <p:ph idx="1"/>
          </p:nvPr>
        </p:nvSpPr>
        <p:spPr/>
        <p:txBody>
          <a:bodyPr/>
          <a:lstStyle/>
          <a:p>
            <a:r>
              <a:rPr lang="en-US" dirty="0"/>
              <a:t>Dynamo</a:t>
            </a:r>
            <a:br>
              <a:rPr lang="en-US" dirty="0"/>
            </a:br>
            <a:r>
              <a:rPr lang="en-US" dirty="0"/>
              <a:t>ACID (distributed) database =&gt; distributed key-value store </a:t>
            </a:r>
            <a:br>
              <a:rPr lang="en-US" dirty="0"/>
            </a:br>
            <a:r>
              <a:rPr lang="en-US" dirty="0"/>
              <a:t>(cross DC)</a:t>
            </a:r>
          </a:p>
          <a:p>
            <a:endParaRPr lang="en-US" dirty="0"/>
          </a:p>
          <a:p>
            <a:r>
              <a:rPr lang="en-US" dirty="0"/>
              <a:t>GFS</a:t>
            </a:r>
            <a:br>
              <a:rPr lang="en-US" dirty="0"/>
            </a:br>
            <a:r>
              <a:rPr lang="en-US" dirty="0" err="1"/>
              <a:t>Posix</a:t>
            </a:r>
            <a:r>
              <a:rPr lang="en-US" dirty="0"/>
              <a:t>-compliant (distributed) file system =&gt; distributed file system for data processing </a:t>
            </a:r>
            <a:br>
              <a:rPr lang="en-US" dirty="0"/>
            </a:br>
            <a:r>
              <a:rPr lang="en-US" dirty="0"/>
              <a:t>(within a DC)</a:t>
            </a:r>
          </a:p>
          <a:p>
            <a:endParaRPr lang="en-US" dirty="0"/>
          </a:p>
        </p:txBody>
      </p:sp>
    </p:spTree>
    <p:extLst>
      <p:ext uri="{BB962C8B-B14F-4D97-AF65-F5344CB8AC3E}">
        <p14:creationId xmlns:p14="http://schemas.microsoft.com/office/powerpoint/2010/main" val="224803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0910-161E-4849-B416-60D5C8328947}"/>
              </a:ext>
            </a:extLst>
          </p:cNvPr>
          <p:cNvSpPr>
            <a:spLocks noGrp="1"/>
          </p:cNvSpPr>
          <p:nvPr>
            <p:ph type="title"/>
          </p:nvPr>
        </p:nvSpPr>
        <p:spPr/>
        <p:txBody>
          <a:bodyPr>
            <a:normAutofit/>
          </a:bodyPr>
          <a:lstStyle/>
          <a:p>
            <a:r>
              <a:rPr lang="en-US" dirty="0"/>
              <a:t>High-level</a:t>
            </a:r>
            <a:r>
              <a:rPr lang="ko-KR" altLang="en-US" dirty="0"/>
              <a:t> </a:t>
            </a:r>
            <a:r>
              <a:rPr lang="en-US" altLang="ko-KR" dirty="0"/>
              <a:t>view</a:t>
            </a:r>
            <a:r>
              <a:rPr lang="en-US" dirty="0"/>
              <a:t> of serving and analytics</a:t>
            </a:r>
          </a:p>
        </p:txBody>
      </p:sp>
      <p:sp>
        <p:nvSpPr>
          <p:cNvPr id="3" name="Content Placeholder 2">
            <a:extLst>
              <a:ext uri="{FF2B5EF4-FFF2-40B4-BE49-F238E27FC236}">
                <a16:creationId xmlns:a16="http://schemas.microsoft.com/office/drawing/2014/main" id="{65F74C5D-E657-834A-BEB5-85202227D8E6}"/>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3AB9BF4E-A3F0-C943-B58A-53E0A00411CB}"/>
              </a:ext>
            </a:extLst>
          </p:cNvPr>
          <p:cNvSpPr/>
          <p:nvPr/>
        </p:nvSpPr>
        <p:spPr>
          <a:xfrm>
            <a:off x="2489985" y="2156135"/>
            <a:ext cx="2200275" cy="160337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Rectangle 4">
            <a:extLst>
              <a:ext uri="{FF2B5EF4-FFF2-40B4-BE49-F238E27FC236}">
                <a16:creationId xmlns:a16="http://schemas.microsoft.com/office/drawing/2014/main" id="{29EA4F39-2C82-5543-BDB5-CF65055027FB}"/>
              </a:ext>
            </a:extLst>
          </p:cNvPr>
          <p:cNvSpPr/>
          <p:nvPr/>
        </p:nvSpPr>
        <p:spPr>
          <a:xfrm>
            <a:off x="6960385" y="2156135"/>
            <a:ext cx="2200275" cy="160337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Straight Arrow Connector 5">
            <a:extLst>
              <a:ext uri="{FF2B5EF4-FFF2-40B4-BE49-F238E27FC236}">
                <a16:creationId xmlns:a16="http://schemas.microsoft.com/office/drawing/2014/main" id="{831A5102-01C3-B84E-9ED8-9357514739AA}"/>
              </a:ext>
            </a:extLst>
          </p:cNvPr>
          <p:cNvCxnSpPr>
            <a:stCxn id="5" idx="3"/>
          </p:cNvCxnSpPr>
          <p:nvPr/>
        </p:nvCxnSpPr>
        <p:spPr>
          <a:xfrm flipV="1">
            <a:off x="4690260" y="2957822"/>
            <a:ext cx="223996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C7EA74D-69CB-6544-9B62-EB006D67C084}"/>
              </a:ext>
            </a:extLst>
          </p:cNvPr>
          <p:cNvSpPr/>
          <p:nvPr/>
        </p:nvSpPr>
        <p:spPr>
          <a:xfrm>
            <a:off x="6960385" y="4878168"/>
            <a:ext cx="2200275" cy="160337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Straight Arrow Connector 7">
            <a:extLst>
              <a:ext uri="{FF2B5EF4-FFF2-40B4-BE49-F238E27FC236}">
                <a16:creationId xmlns:a16="http://schemas.microsoft.com/office/drawing/2014/main" id="{585303CF-A4A7-774F-A41A-5E45D0B6DCE3}"/>
              </a:ext>
            </a:extLst>
          </p:cNvPr>
          <p:cNvCxnSpPr>
            <a:endCxn id="9" idx="0"/>
          </p:cNvCxnSpPr>
          <p:nvPr/>
        </p:nvCxnSpPr>
        <p:spPr>
          <a:xfrm>
            <a:off x="8060522" y="3783984"/>
            <a:ext cx="1" cy="1094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462258C-3C75-0A4F-9EF4-BD510FACD588}"/>
              </a:ext>
            </a:extLst>
          </p:cNvPr>
          <p:cNvSpPr/>
          <p:nvPr/>
        </p:nvSpPr>
        <p:spPr>
          <a:xfrm>
            <a:off x="2489985" y="4904098"/>
            <a:ext cx="2200275" cy="160337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Arrow Connector 9">
            <a:extLst>
              <a:ext uri="{FF2B5EF4-FFF2-40B4-BE49-F238E27FC236}">
                <a16:creationId xmlns:a16="http://schemas.microsoft.com/office/drawing/2014/main" id="{59E1C041-5E0E-8D4A-AC62-EB3DD1618C0F}"/>
              </a:ext>
            </a:extLst>
          </p:cNvPr>
          <p:cNvCxnSpPr>
            <a:cxnSpLocks/>
          </p:cNvCxnSpPr>
          <p:nvPr/>
        </p:nvCxnSpPr>
        <p:spPr>
          <a:xfrm flipV="1">
            <a:off x="3556208" y="3778670"/>
            <a:ext cx="0" cy="10716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530682F-8D78-BC41-BB9A-AEE11ACAF189}"/>
              </a:ext>
            </a:extLst>
          </p:cNvPr>
          <p:cNvCxnSpPr>
            <a:cxnSpLocks/>
          </p:cNvCxnSpPr>
          <p:nvPr/>
        </p:nvCxnSpPr>
        <p:spPr>
          <a:xfrm flipH="1">
            <a:off x="4741444" y="5649514"/>
            <a:ext cx="21887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8E90AA-C26E-8647-9757-26627A837D1F}"/>
              </a:ext>
            </a:extLst>
          </p:cNvPr>
          <p:cNvSpPr txBox="1"/>
          <p:nvPr/>
        </p:nvSpPr>
        <p:spPr>
          <a:xfrm>
            <a:off x="2795738" y="2542322"/>
            <a:ext cx="1588768" cy="830997"/>
          </a:xfrm>
          <a:prstGeom prst="rect">
            <a:avLst/>
          </a:prstGeom>
          <a:noFill/>
        </p:spPr>
        <p:txBody>
          <a:bodyPr wrap="none" rtlCol="0">
            <a:spAutoFit/>
          </a:bodyPr>
          <a:lstStyle/>
          <a:p>
            <a:r>
              <a:rPr kumimoji="1" lang="en-US" altLang="ja-JP" sz="2400" dirty="0"/>
              <a:t>User-facing</a:t>
            </a:r>
            <a:br>
              <a:rPr kumimoji="1" lang="en-US" altLang="ja-JP" sz="2400" dirty="0"/>
            </a:br>
            <a:r>
              <a:rPr kumimoji="1" lang="en-US" altLang="ja-JP" sz="2400" dirty="0"/>
              <a:t>Service</a:t>
            </a:r>
            <a:endParaRPr kumimoji="1" lang="ja-JP" altLang="en-US" sz="2400" dirty="0"/>
          </a:p>
        </p:txBody>
      </p:sp>
      <p:sp>
        <p:nvSpPr>
          <p:cNvPr id="14" name="TextBox 13">
            <a:extLst>
              <a:ext uri="{FF2B5EF4-FFF2-40B4-BE49-F238E27FC236}">
                <a16:creationId xmlns:a16="http://schemas.microsoft.com/office/drawing/2014/main" id="{8D9799CB-5292-1C43-A5B1-939B21D9B2BA}"/>
              </a:ext>
            </a:extLst>
          </p:cNvPr>
          <p:cNvSpPr txBox="1"/>
          <p:nvPr/>
        </p:nvSpPr>
        <p:spPr>
          <a:xfrm>
            <a:off x="7162007" y="2525252"/>
            <a:ext cx="1925142" cy="830997"/>
          </a:xfrm>
          <a:prstGeom prst="rect">
            <a:avLst/>
          </a:prstGeom>
          <a:noFill/>
        </p:spPr>
        <p:txBody>
          <a:bodyPr wrap="none" rtlCol="0">
            <a:spAutoFit/>
          </a:bodyPr>
          <a:lstStyle/>
          <a:p>
            <a:r>
              <a:rPr kumimoji="1" lang="en-US" altLang="ja-JP" sz="2400" dirty="0"/>
              <a:t>Data analytics</a:t>
            </a:r>
          </a:p>
          <a:p>
            <a:r>
              <a:rPr kumimoji="1" lang="en-US" altLang="ja-JP" sz="2400" dirty="0"/>
              <a:t>pipeline</a:t>
            </a:r>
            <a:endParaRPr kumimoji="1" lang="ja-JP" altLang="en-US" sz="2400" dirty="0"/>
          </a:p>
        </p:txBody>
      </p:sp>
      <p:sp>
        <p:nvSpPr>
          <p:cNvPr id="15" name="TextBox 14">
            <a:extLst>
              <a:ext uri="{FF2B5EF4-FFF2-40B4-BE49-F238E27FC236}">
                <a16:creationId xmlns:a16="http://schemas.microsoft.com/office/drawing/2014/main" id="{C3511906-BFF2-8347-92B5-78021A66595D}"/>
              </a:ext>
            </a:extLst>
          </p:cNvPr>
          <p:cNvSpPr txBox="1"/>
          <p:nvPr/>
        </p:nvSpPr>
        <p:spPr>
          <a:xfrm>
            <a:off x="7193513" y="5269734"/>
            <a:ext cx="1817229" cy="830997"/>
          </a:xfrm>
          <a:prstGeom prst="rect">
            <a:avLst/>
          </a:prstGeom>
          <a:noFill/>
        </p:spPr>
        <p:txBody>
          <a:bodyPr wrap="none" rtlCol="0">
            <a:spAutoFit/>
          </a:bodyPr>
          <a:lstStyle/>
          <a:p>
            <a:r>
              <a:rPr kumimoji="1" lang="en-US" altLang="ja-JP" sz="2400" dirty="0"/>
              <a:t>ML workflow</a:t>
            </a:r>
            <a:br>
              <a:rPr kumimoji="1" lang="en-US" altLang="ja-JP" sz="2400" dirty="0"/>
            </a:br>
            <a:r>
              <a:rPr kumimoji="1" lang="en-US" altLang="ja-JP" sz="2400" dirty="0"/>
              <a:t>(training)</a:t>
            </a:r>
            <a:endParaRPr kumimoji="1" lang="ja-JP" altLang="en-US" sz="2400" dirty="0"/>
          </a:p>
        </p:txBody>
      </p:sp>
      <p:sp>
        <p:nvSpPr>
          <p:cNvPr id="16" name="TextBox 15">
            <a:extLst>
              <a:ext uri="{FF2B5EF4-FFF2-40B4-BE49-F238E27FC236}">
                <a16:creationId xmlns:a16="http://schemas.microsoft.com/office/drawing/2014/main" id="{813A8F79-36D8-4041-8E40-5FD7D5955F60}"/>
              </a:ext>
            </a:extLst>
          </p:cNvPr>
          <p:cNvSpPr txBox="1"/>
          <p:nvPr/>
        </p:nvSpPr>
        <p:spPr>
          <a:xfrm>
            <a:off x="2681997" y="5454073"/>
            <a:ext cx="1924694" cy="830997"/>
          </a:xfrm>
          <a:prstGeom prst="rect">
            <a:avLst/>
          </a:prstGeom>
          <a:noFill/>
        </p:spPr>
        <p:txBody>
          <a:bodyPr wrap="none" rtlCol="0">
            <a:spAutoFit/>
          </a:bodyPr>
          <a:lstStyle/>
          <a:p>
            <a:r>
              <a:rPr kumimoji="1" lang="en-US" altLang="ja-JP" sz="2400" dirty="0"/>
              <a:t>ML prediction</a:t>
            </a:r>
            <a:br>
              <a:rPr kumimoji="1" lang="en-US" altLang="ja-JP" sz="2400" dirty="0"/>
            </a:br>
            <a:endParaRPr kumimoji="1" lang="ja-JP" altLang="en-US" sz="2400" dirty="0"/>
          </a:p>
        </p:txBody>
      </p:sp>
      <p:cxnSp>
        <p:nvCxnSpPr>
          <p:cNvPr id="17" name="Straight Arrow Connector 16">
            <a:extLst>
              <a:ext uri="{FF2B5EF4-FFF2-40B4-BE49-F238E27FC236}">
                <a16:creationId xmlns:a16="http://schemas.microsoft.com/office/drawing/2014/main" id="{A18928F3-B5F4-AA4F-838A-4B6E3EA220D5}"/>
              </a:ext>
            </a:extLst>
          </p:cNvPr>
          <p:cNvCxnSpPr/>
          <p:nvPr/>
        </p:nvCxnSpPr>
        <p:spPr>
          <a:xfrm>
            <a:off x="3425022" y="3783984"/>
            <a:ext cx="0" cy="11201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6D1E2D-C49E-244E-99CF-BBBC0072D986}"/>
              </a:ext>
            </a:extLst>
          </p:cNvPr>
          <p:cNvCxnSpPr/>
          <p:nvPr/>
        </p:nvCxnSpPr>
        <p:spPr>
          <a:xfrm>
            <a:off x="1561722" y="2916427"/>
            <a:ext cx="92826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ACC640-47ED-7040-9F9B-B88A55CA840D}"/>
              </a:ext>
            </a:extLst>
          </p:cNvPr>
          <p:cNvCxnSpPr>
            <a:cxnSpLocks/>
          </p:cNvCxnSpPr>
          <p:nvPr/>
        </p:nvCxnSpPr>
        <p:spPr>
          <a:xfrm flipH="1">
            <a:off x="1561722" y="3101093"/>
            <a:ext cx="9282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A35759-11C4-B346-BD32-386B7BA79A1D}"/>
              </a:ext>
            </a:extLst>
          </p:cNvPr>
          <p:cNvCxnSpPr>
            <a:cxnSpLocks/>
          </p:cNvCxnSpPr>
          <p:nvPr/>
        </p:nvCxnSpPr>
        <p:spPr>
          <a:xfrm>
            <a:off x="5810241" y="1498296"/>
            <a:ext cx="0" cy="5266063"/>
          </a:xfrm>
          <a:prstGeom prst="line">
            <a:avLst/>
          </a:prstGeom>
          <a:ln w="7620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D30383-99C2-E440-8A61-0F1056D519D5}"/>
              </a:ext>
            </a:extLst>
          </p:cNvPr>
          <p:cNvSpPr/>
          <p:nvPr/>
        </p:nvSpPr>
        <p:spPr>
          <a:xfrm>
            <a:off x="2155530" y="1535734"/>
            <a:ext cx="2869183" cy="646331"/>
          </a:xfrm>
          <a:prstGeom prst="rect">
            <a:avLst/>
          </a:prstGeom>
        </p:spPr>
        <p:txBody>
          <a:bodyPr wrap="none">
            <a:spAutoFit/>
          </a:bodyPr>
          <a:lstStyle/>
          <a:p>
            <a:r>
              <a:rPr lang="en-US" sz="3600" dirty="0"/>
              <a:t>Online serving</a:t>
            </a:r>
          </a:p>
        </p:txBody>
      </p:sp>
      <p:sp>
        <p:nvSpPr>
          <p:cNvPr id="29" name="Rectangle 28">
            <a:extLst>
              <a:ext uri="{FF2B5EF4-FFF2-40B4-BE49-F238E27FC236}">
                <a16:creationId xmlns:a16="http://schemas.microsoft.com/office/drawing/2014/main" id="{5E55E3F2-D664-6140-A958-A2DF1DFFA6FC}"/>
              </a:ext>
            </a:extLst>
          </p:cNvPr>
          <p:cNvSpPr/>
          <p:nvPr/>
        </p:nvSpPr>
        <p:spPr>
          <a:xfrm>
            <a:off x="6505696" y="1553025"/>
            <a:ext cx="3192862" cy="646331"/>
          </a:xfrm>
          <a:prstGeom prst="rect">
            <a:avLst/>
          </a:prstGeom>
        </p:spPr>
        <p:txBody>
          <a:bodyPr wrap="none">
            <a:spAutoFit/>
          </a:bodyPr>
          <a:lstStyle/>
          <a:p>
            <a:r>
              <a:rPr lang="en-US" sz="3600" dirty="0"/>
              <a:t>Offline analytics</a:t>
            </a:r>
          </a:p>
        </p:txBody>
      </p:sp>
    </p:spTree>
    <p:extLst>
      <p:ext uri="{BB962C8B-B14F-4D97-AF65-F5344CB8AC3E}">
        <p14:creationId xmlns:p14="http://schemas.microsoft.com/office/powerpoint/2010/main" val="231048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74E1-9F93-224B-9DBB-2B6F18726AA4}"/>
              </a:ext>
            </a:extLst>
          </p:cNvPr>
          <p:cNvSpPr>
            <a:spLocks noGrp="1"/>
          </p:cNvSpPr>
          <p:nvPr>
            <p:ph type="title"/>
          </p:nvPr>
        </p:nvSpPr>
        <p:spPr>
          <a:xfrm>
            <a:off x="838200" y="365125"/>
            <a:ext cx="10515600" cy="1325563"/>
          </a:xfrm>
        </p:spPr>
        <p:txBody>
          <a:bodyPr/>
          <a:lstStyle/>
          <a:p>
            <a:r>
              <a:rPr lang="en-US" dirty="0"/>
              <a:t>Serving systems</a:t>
            </a:r>
          </a:p>
        </p:txBody>
      </p:sp>
      <p:sp>
        <p:nvSpPr>
          <p:cNvPr id="4" name="Rounded Rectangle 3">
            <a:extLst>
              <a:ext uri="{FF2B5EF4-FFF2-40B4-BE49-F238E27FC236}">
                <a16:creationId xmlns:a16="http://schemas.microsoft.com/office/drawing/2014/main" id="{4A1EFEA1-F590-E447-A303-EAEEB9D50B2B}"/>
              </a:ext>
            </a:extLst>
          </p:cNvPr>
          <p:cNvSpPr/>
          <p:nvPr/>
        </p:nvSpPr>
        <p:spPr>
          <a:xfrm>
            <a:off x="1927580" y="2808501"/>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64A1194-9889-A543-A47A-9D51FA53EE5D}"/>
              </a:ext>
            </a:extLst>
          </p:cNvPr>
          <p:cNvSpPr/>
          <p:nvPr/>
        </p:nvSpPr>
        <p:spPr>
          <a:xfrm>
            <a:off x="1927580" y="3676573"/>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5C0F582-65FA-224D-98D3-6AAEE6E1F6D5}"/>
              </a:ext>
            </a:extLst>
          </p:cNvPr>
          <p:cNvSpPr/>
          <p:nvPr/>
        </p:nvSpPr>
        <p:spPr>
          <a:xfrm>
            <a:off x="1927580" y="4530004"/>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100F499-5C42-F34D-A2BE-F82DA0CC0DE4}"/>
              </a:ext>
            </a:extLst>
          </p:cNvPr>
          <p:cNvSpPr txBox="1"/>
          <p:nvPr/>
        </p:nvSpPr>
        <p:spPr>
          <a:xfrm>
            <a:off x="1568779" y="2049373"/>
            <a:ext cx="1472454" cy="400110"/>
          </a:xfrm>
          <a:prstGeom prst="rect">
            <a:avLst/>
          </a:prstGeom>
          <a:noFill/>
        </p:spPr>
        <p:txBody>
          <a:bodyPr wrap="square" rtlCol="0">
            <a:spAutoFit/>
          </a:bodyPr>
          <a:lstStyle/>
          <a:p>
            <a:r>
              <a:rPr lang="en-US" sz="2000" dirty="0"/>
              <a:t>Web servers</a:t>
            </a:r>
          </a:p>
        </p:txBody>
      </p:sp>
      <p:sp>
        <p:nvSpPr>
          <p:cNvPr id="8" name="Rounded Rectangle 7">
            <a:extLst>
              <a:ext uri="{FF2B5EF4-FFF2-40B4-BE49-F238E27FC236}">
                <a16:creationId xmlns:a16="http://schemas.microsoft.com/office/drawing/2014/main" id="{32859AE3-A823-424A-B705-9E4EF06AE271}"/>
              </a:ext>
            </a:extLst>
          </p:cNvPr>
          <p:cNvSpPr/>
          <p:nvPr/>
        </p:nvSpPr>
        <p:spPr>
          <a:xfrm>
            <a:off x="4598707" y="2759171"/>
            <a:ext cx="624690" cy="588475"/>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000B48F-6497-0441-995D-A4F31F385134}"/>
              </a:ext>
            </a:extLst>
          </p:cNvPr>
          <p:cNvSpPr/>
          <p:nvPr/>
        </p:nvSpPr>
        <p:spPr>
          <a:xfrm>
            <a:off x="4598707" y="3640250"/>
            <a:ext cx="624690" cy="588475"/>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863EAB01-99FB-614E-BBC5-8B4F8FED6DAF}"/>
              </a:ext>
            </a:extLst>
          </p:cNvPr>
          <p:cNvSpPr/>
          <p:nvPr/>
        </p:nvSpPr>
        <p:spPr>
          <a:xfrm>
            <a:off x="4598707" y="4536534"/>
            <a:ext cx="624690" cy="588475"/>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2419C4-27FC-8B4D-8138-DC144765FECC}"/>
              </a:ext>
            </a:extLst>
          </p:cNvPr>
          <p:cNvSpPr txBox="1"/>
          <p:nvPr/>
        </p:nvSpPr>
        <p:spPr>
          <a:xfrm>
            <a:off x="3933836" y="1965311"/>
            <a:ext cx="2215735" cy="707886"/>
          </a:xfrm>
          <a:prstGeom prst="rect">
            <a:avLst/>
          </a:prstGeom>
          <a:noFill/>
        </p:spPr>
        <p:txBody>
          <a:bodyPr wrap="none" rtlCol="0">
            <a:spAutoFit/>
          </a:bodyPr>
          <a:lstStyle/>
          <a:p>
            <a:r>
              <a:rPr lang="en-US" sz="2000" dirty="0"/>
              <a:t>Application servers</a:t>
            </a:r>
            <a:br>
              <a:rPr lang="en-US" sz="2000" dirty="0"/>
            </a:br>
            <a:r>
              <a:rPr lang="en-US" sz="2000" dirty="0"/>
              <a:t>(</a:t>
            </a:r>
            <a:r>
              <a:rPr lang="en-US" sz="2000" dirty="0" err="1"/>
              <a:t>django</a:t>
            </a:r>
            <a:r>
              <a:rPr lang="en-US" sz="2000" dirty="0"/>
              <a:t>, </a:t>
            </a:r>
            <a:r>
              <a:rPr lang="en-US" sz="2000" dirty="0" err="1"/>
              <a:t>nodejs</a:t>
            </a:r>
            <a:r>
              <a:rPr lang="en-US" sz="2000" dirty="0"/>
              <a:t>, …) </a:t>
            </a:r>
          </a:p>
        </p:txBody>
      </p:sp>
      <p:sp>
        <p:nvSpPr>
          <p:cNvPr id="12" name="Rounded Rectangle 11">
            <a:extLst>
              <a:ext uri="{FF2B5EF4-FFF2-40B4-BE49-F238E27FC236}">
                <a16:creationId xmlns:a16="http://schemas.microsoft.com/office/drawing/2014/main" id="{FA4587E6-AD59-F049-88DE-0469E4632F58}"/>
              </a:ext>
            </a:extLst>
          </p:cNvPr>
          <p:cNvSpPr/>
          <p:nvPr/>
        </p:nvSpPr>
        <p:spPr>
          <a:xfrm>
            <a:off x="7229719" y="2361367"/>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F17F48E-AE7D-404E-81AB-58FAC36A59E1}"/>
              </a:ext>
            </a:extLst>
          </p:cNvPr>
          <p:cNvSpPr/>
          <p:nvPr/>
        </p:nvSpPr>
        <p:spPr>
          <a:xfrm>
            <a:off x="8154866" y="2381096"/>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1AB5D1F-F1F6-AD48-BB24-0AA31B33AD8A}"/>
              </a:ext>
            </a:extLst>
          </p:cNvPr>
          <p:cNvSpPr/>
          <p:nvPr/>
        </p:nvSpPr>
        <p:spPr>
          <a:xfrm>
            <a:off x="9061656" y="2378960"/>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4A0877A-00FE-0B4C-A1CE-CB76B08C8B49}"/>
              </a:ext>
            </a:extLst>
          </p:cNvPr>
          <p:cNvSpPr txBox="1"/>
          <p:nvPr/>
        </p:nvSpPr>
        <p:spPr>
          <a:xfrm>
            <a:off x="7484047" y="1756607"/>
            <a:ext cx="3613297" cy="400110"/>
          </a:xfrm>
          <a:prstGeom prst="rect">
            <a:avLst/>
          </a:prstGeom>
          <a:noFill/>
        </p:spPr>
        <p:txBody>
          <a:bodyPr wrap="none" rtlCol="0">
            <a:spAutoFit/>
          </a:bodyPr>
          <a:lstStyle/>
          <a:p>
            <a:r>
              <a:rPr lang="en-US" sz="2000" dirty="0"/>
              <a:t>Caching servers</a:t>
            </a:r>
            <a:r>
              <a:rPr lang="ko-KR" altLang="en-US" sz="2000" dirty="0"/>
              <a:t> </a:t>
            </a:r>
            <a:r>
              <a:rPr lang="en-US" altLang="ko-KR" sz="2000" dirty="0"/>
              <a:t>(</a:t>
            </a:r>
            <a:r>
              <a:rPr lang="en-US" altLang="ko-KR" sz="2000" dirty="0" err="1"/>
              <a:t>memcached</a:t>
            </a:r>
            <a:r>
              <a:rPr lang="en-US" altLang="ko-KR" sz="2000" dirty="0"/>
              <a:t>, …)</a:t>
            </a:r>
            <a:endParaRPr lang="en-US" sz="2000" dirty="0"/>
          </a:p>
        </p:txBody>
      </p:sp>
      <p:sp>
        <p:nvSpPr>
          <p:cNvPr id="19" name="Rounded Rectangle 18">
            <a:extLst>
              <a:ext uri="{FF2B5EF4-FFF2-40B4-BE49-F238E27FC236}">
                <a16:creationId xmlns:a16="http://schemas.microsoft.com/office/drawing/2014/main" id="{E1F41BF7-0572-944B-974E-52FF159CE0DD}"/>
              </a:ext>
            </a:extLst>
          </p:cNvPr>
          <p:cNvSpPr/>
          <p:nvPr/>
        </p:nvSpPr>
        <p:spPr>
          <a:xfrm>
            <a:off x="7235939" y="4723018"/>
            <a:ext cx="624690" cy="588475"/>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0A0207F0-F9B4-364D-9B4B-4A5ACB971489}"/>
              </a:ext>
            </a:extLst>
          </p:cNvPr>
          <p:cNvSpPr/>
          <p:nvPr/>
        </p:nvSpPr>
        <p:spPr>
          <a:xfrm>
            <a:off x="8154866" y="4723017"/>
            <a:ext cx="624690" cy="588475"/>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608BF889-1429-E844-86C1-6D08A9AAF323}"/>
              </a:ext>
            </a:extLst>
          </p:cNvPr>
          <p:cNvSpPr/>
          <p:nvPr/>
        </p:nvSpPr>
        <p:spPr>
          <a:xfrm>
            <a:off x="9061656" y="4723017"/>
            <a:ext cx="624690" cy="588475"/>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96A644B-5753-314B-AD53-E6920A25A8F0}"/>
              </a:ext>
            </a:extLst>
          </p:cNvPr>
          <p:cNvSpPr txBox="1"/>
          <p:nvPr/>
        </p:nvSpPr>
        <p:spPr>
          <a:xfrm>
            <a:off x="7358655" y="4228725"/>
            <a:ext cx="3771097" cy="400110"/>
          </a:xfrm>
          <a:prstGeom prst="rect">
            <a:avLst/>
          </a:prstGeom>
          <a:noFill/>
        </p:spPr>
        <p:txBody>
          <a:bodyPr wrap="none" rtlCol="0">
            <a:spAutoFit/>
          </a:bodyPr>
          <a:lstStyle/>
          <a:p>
            <a:r>
              <a:rPr lang="en-US" sz="2000" dirty="0"/>
              <a:t>Database servers (</a:t>
            </a:r>
            <a:r>
              <a:rPr lang="en-US" sz="2000" dirty="0" err="1"/>
              <a:t>mysql</a:t>
            </a:r>
            <a:r>
              <a:rPr lang="en-US" sz="2000" dirty="0"/>
              <a:t>, </a:t>
            </a:r>
            <a:r>
              <a:rPr lang="en-US" sz="2000" dirty="0" err="1"/>
              <a:t>nosql</a:t>
            </a:r>
            <a:r>
              <a:rPr lang="en-US" sz="2000" dirty="0"/>
              <a:t>, …)</a:t>
            </a:r>
          </a:p>
        </p:txBody>
      </p:sp>
      <p:sp>
        <p:nvSpPr>
          <p:cNvPr id="24" name="Left-Right Arrow 23">
            <a:extLst>
              <a:ext uri="{FF2B5EF4-FFF2-40B4-BE49-F238E27FC236}">
                <a16:creationId xmlns:a16="http://schemas.microsoft.com/office/drawing/2014/main" id="{C4457CD1-28A2-C440-A510-C57B6A03B548}"/>
              </a:ext>
            </a:extLst>
          </p:cNvPr>
          <p:cNvSpPr/>
          <p:nvPr/>
        </p:nvSpPr>
        <p:spPr>
          <a:xfrm>
            <a:off x="2708551" y="3619056"/>
            <a:ext cx="1548834"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a:extLst>
              <a:ext uri="{FF2B5EF4-FFF2-40B4-BE49-F238E27FC236}">
                <a16:creationId xmlns:a16="http://schemas.microsoft.com/office/drawing/2014/main" id="{550CABAD-9C50-9F49-960A-1F2583EEC971}"/>
              </a:ext>
            </a:extLst>
          </p:cNvPr>
          <p:cNvSpPr/>
          <p:nvPr/>
        </p:nvSpPr>
        <p:spPr>
          <a:xfrm rot="2124628">
            <a:off x="5346406" y="4201243"/>
            <a:ext cx="1877821"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a:extLst>
              <a:ext uri="{FF2B5EF4-FFF2-40B4-BE49-F238E27FC236}">
                <a16:creationId xmlns:a16="http://schemas.microsoft.com/office/drawing/2014/main" id="{F9A33AA6-CCF4-524E-B31B-078BA9370F88}"/>
              </a:ext>
            </a:extLst>
          </p:cNvPr>
          <p:cNvSpPr/>
          <p:nvPr/>
        </p:nvSpPr>
        <p:spPr>
          <a:xfrm rot="19424444">
            <a:off x="5267894" y="2929068"/>
            <a:ext cx="1877821"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2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89B6-56AB-564D-9926-BB44015D29C8}"/>
              </a:ext>
            </a:extLst>
          </p:cNvPr>
          <p:cNvSpPr>
            <a:spLocks noGrp="1"/>
          </p:cNvSpPr>
          <p:nvPr>
            <p:ph type="title"/>
          </p:nvPr>
        </p:nvSpPr>
        <p:spPr/>
        <p:txBody>
          <a:bodyPr/>
          <a:lstStyle/>
          <a:p>
            <a:r>
              <a:rPr lang="en-US" dirty="0"/>
              <a:t>Web search example</a:t>
            </a:r>
          </a:p>
        </p:txBody>
      </p:sp>
      <p:sp>
        <p:nvSpPr>
          <p:cNvPr id="3" name="Content Placeholder 2">
            <a:extLst>
              <a:ext uri="{FF2B5EF4-FFF2-40B4-BE49-F238E27FC236}">
                <a16:creationId xmlns:a16="http://schemas.microsoft.com/office/drawing/2014/main" id="{B699E4F5-B04F-C04B-BB6C-53356ED6CA96}"/>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A2ABDE8D-6A62-4A4E-8C5C-BF22D72839DE}"/>
              </a:ext>
            </a:extLst>
          </p:cNvPr>
          <p:cNvSpPr/>
          <p:nvPr/>
        </p:nvSpPr>
        <p:spPr>
          <a:xfrm>
            <a:off x="2307818" y="3676573"/>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447AF50-9D51-8F49-BFC7-0A1579CB5DB9}"/>
              </a:ext>
            </a:extLst>
          </p:cNvPr>
          <p:cNvSpPr/>
          <p:nvPr/>
        </p:nvSpPr>
        <p:spPr>
          <a:xfrm>
            <a:off x="4598707" y="3640250"/>
            <a:ext cx="624690" cy="588475"/>
          </a:xfrm>
          <a:prstGeom prst="roundRect">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210973D-F789-2E48-9FC8-3453D88B7E5D}"/>
              </a:ext>
            </a:extLst>
          </p:cNvPr>
          <p:cNvSpPr/>
          <p:nvPr/>
        </p:nvSpPr>
        <p:spPr>
          <a:xfrm>
            <a:off x="7394719" y="2570432"/>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501A1F7-58F4-ED4C-A461-14768BC4908D}"/>
              </a:ext>
            </a:extLst>
          </p:cNvPr>
          <p:cNvSpPr/>
          <p:nvPr/>
        </p:nvSpPr>
        <p:spPr>
          <a:xfrm>
            <a:off x="7394719" y="3332542"/>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833C549F-2C17-6E4D-8456-D0B2DE552882}"/>
              </a:ext>
            </a:extLst>
          </p:cNvPr>
          <p:cNvSpPr/>
          <p:nvPr/>
        </p:nvSpPr>
        <p:spPr>
          <a:xfrm>
            <a:off x="7394719" y="489395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17E8D74-8442-D84A-9286-17160262B460}"/>
              </a:ext>
            </a:extLst>
          </p:cNvPr>
          <p:cNvSpPr/>
          <p:nvPr/>
        </p:nvSpPr>
        <p:spPr>
          <a:xfrm>
            <a:off x="7394719" y="4113246"/>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F0C1552-B353-CB4F-9ADC-34D4DBD7323E}"/>
              </a:ext>
            </a:extLst>
          </p:cNvPr>
          <p:cNvSpPr/>
          <p:nvPr/>
        </p:nvSpPr>
        <p:spPr>
          <a:xfrm>
            <a:off x="8171809" y="2563501"/>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2AA15E7-2CBC-DC44-9ECE-CF528B1CF3A5}"/>
              </a:ext>
            </a:extLst>
          </p:cNvPr>
          <p:cNvSpPr/>
          <p:nvPr/>
        </p:nvSpPr>
        <p:spPr>
          <a:xfrm>
            <a:off x="8171809" y="335117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D58BCD1-3DFB-7545-B143-CF69BB40330E}"/>
              </a:ext>
            </a:extLst>
          </p:cNvPr>
          <p:cNvSpPr/>
          <p:nvPr/>
        </p:nvSpPr>
        <p:spPr>
          <a:xfrm>
            <a:off x="8171809" y="4113246"/>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5372FE7D-3716-8143-8221-844280B00730}"/>
              </a:ext>
            </a:extLst>
          </p:cNvPr>
          <p:cNvSpPr/>
          <p:nvPr/>
        </p:nvSpPr>
        <p:spPr>
          <a:xfrm>
            <a:off x="8171809" y="4875322"/>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6EE4010-56AF-574B-B9FF-EF800784F673}"/>
              </a:ext>
            </a:extLst>
          </p:cNvPr>
          <p:cNvSpPr/>
          <p:nvPr/>
        </p:nvSpPr>
        <p:spPr>
          <a:xfrm>
            <a:off x="8976411" y="2577363"/>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27B267D-A65F-ED4E-9C1A-F85471AA011E}"/>
              </a:ext>
            </a:extLst>
          </p:cNvPr>
          <p:cNvSpPr/>
          <p:nvPr/>
        </p:nvSpPr>
        <p:spPr>
          <a:xfrm>
            <a:off x="8976411" y="3339473"/>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43AAB023-C33E-534C-B1C0-A46D3C6BA8A0}"/>
              </a:ext>
            </a:extLst>
          </p:cNvPr>
          <p:cNvSpPr/>
          <p:nvPr/>
        </p:nvSpPr>
        <p:spPr>
          <a:xfrm>
            <a:off x="8976411" y="4900881"/>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37CECFB-8A14-A348-B465-57AB487FDB6B}"/>
              </a:ext>
            </a:extLst>
          </p:cNvPr>
          <p:cNvSpPr/>
          <p:nvPr/>
        </p:nvSpPr>
        <p:spPr>
          <a:xfrm>
            <a:off x="8976411" y="4120177"/>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44F3C96-93E3-8147-A04E-49355C195186}"/>
              </a:ext>
            </a:extLst>
          </p:cNvPr>
          <p:cNvSpPr/>
          <p:nvPr/>
        </p:nvSpPr>
        <p:spPr>
          <a:xfrm>
            <a:off x="9753501" y="2570432"/>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C9DC769-CF49-B040-9012-51318E4424D5}"/>
              </a:ext>
            </a:extLst>
          </p:cNvPr>
          <p:cNvSpPr/>
          <p:nvPr/>
        </p:nvSpPr>
        <p:spPr>
          <a:xfrm>
            <a:off x="9753501" y="3358101"/>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237AD23-B43B-6146-8193-13D20CB39B36}"/>
              </a:ext>
            </a:extLst>
          </p:cNvPr>
          <p:cNvSpPr/>
          <p:nvPr/>
        </p:nvSpPr>
        <p:spPr>
          <a:xfrm>
            <a:off x="9753501" y="4120177"/>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C81C4F5-7BDF-F449-97D6-42B2F3F484CD}"/>
              </a:ext>
            </a:extLst>
          </p:cNvPr>
          <p:cNvSpPr/>
          <p:nvPr/>
        </p:nvSpPr>
        <p:spPr>
          <a:xfrm>
            <a:off x="9753501" y="4882253"/>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13178FE-CDC1-AB49-8792-41830D936067}"/>
              </a:ext>
            </a:extLst>
          </p:cNvPr>
          <p:cNvCxnSpPr>
            <a:cxnSpLocks/>
          </p:cNvCxnSpPr>
          <p:nvPr/>
        </p:nvCxnSpPr>
        <p:spPr>
          <a:xfrm flipV="1">
            <a:off x="1218438" y="3983525"/>
            <a:ext cx="1089380" cy="177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EF9F3F-B54D-9644-872F-0E334EFC00A5}"/>
              </a:ext>
            </a:extLst>
          </p:cNvPr>
          <p:cNvCxnSpPr>
            <a:cxnSpLocks/>
            <a:stCxn id="4" idx="3"/>
          </p:cNvCxnSpPr>
          <p:nvPr/>
        </p:nvCxnSpPr>
        <p:spPr>
          <a:xfrm>
            <a:off x="2932508" y="3970811"/>
            <a:ext cx="16661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C65460-CF1B-4042-9A96-F3F62483BC7A}"/>
              </a:ext>
            </a:extLst>
          </p:cNvPr>
          <p:cNvCxnSpPr>
            <a:cxnSpLocks/>
          </p:cNvCxnSpPr>
          <p:nvPr/>
        </p:nvCxnSpPr>
        <p:spPr>
          <a:xfrm flipV="1">
            <a:off x="5223397" y="2871600"/>
            <a:ext cx="2171322" cy="11102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9F4E47-B61F-664B-B68E-62C3115A5464}"/>
              </a:ext>
            </a:extLst>
          </p:cNvPr>
          <p:cNvCxnSpPr>
            <a:cxnSpLocks/>
            <a:endCxn id="10" idx="1"/>
          </p:cNvCxnSpPr>
          <p:nvPr/>
        </p:nvCxnSpPr>
        <p:spPr>
          <a:xfrm flipV="1">
            <a:off x="5223397" y="2857739"/>
            <a:ext cx="2948412" cy="11346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F46855F-9EBE-B34B-A40B-669D36D7A1DA}"/>
              </a:ext>
            </a:extLst>
          </p:cNvPr>
          <p:cNvCxnSpPr>
            <a:cxnSpLocks/>
            <a:endCxn id="14" idx="1"/>
          </p:cNvCxnSpPr>
          <p:nvPr/>
        </p:nvCxnSpPr>
        <p:spPr>
          <a:xfrm flipV="1">
            <a:off x="5223397" y="2871601"/>
            <a:ext cx="3753014" cy="11296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38D498-7093-834C-92CD-92E57676A5FA}"/>
              </a:ext>
            </a:extLst>
          </p:cNvPr>
          <p:cNvCxnSpPr>
            <a:cxnSpLocks/>
            <a:endCxn id="18" idx="1"/>
          </p:cNvCxnSpPr>
          <p:nvPr/>
        </p:nvCxnSpPr>
        <p:spPr>
          <a:xfrm flipV="1">
            <a:off x="5233607" y="2864670"/>
            <a:ext cx="4519894" cy="11233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54AB0-A356-E940-A142-1876E8A27813}"/>
              </a:ext>
            </a:extLst>
          </p:cNvPr>
          <p:cNvCxnSpPr>
            <a:cxnSpLocks/>
          </p:cNvCxnSpPr>
          <p:nvPr/>
        </p:nvCxnSpPr>
        <p:spPr>
          <a:xfrm flipV="1">
            <a:off x="5233607" y="3633710"/>
            <a:ext cx="2161112" cy="3309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D5B7E03-158F-6044-9E23-5578A7CDBD6C}"/>
              </a:ext>
            </a:extLst>
          </p:cNvPr>
          <p:cNvCxnSpPr>
            <a:cxnSpLocks/>
            <a:endCxn id="11" idx="1"/>
          </p:cNvCxnSpPr>
          <p:nvPr/>
        </p:nvCxnSpPr>
        <p:spPr>
          <a:xfrm flipV="1">
            <a:off x="5233607" y="3645408"/>
            <a:ext cx="2938202" cy="3309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70C2DA-F49A-A44C-AF56-12C3E3796892}"/>
              </a:ext>
            </a:extLst>
          </p:cNvPr>
          <p:cNvCxnSpPr>
            <a:cxnSpLocks/>
            <a:endCxn id="15" idx="1"/>
          </p:cNvCxnSpPr>
          <p:nvPr/>
        </p:nvCxnSpPr>
        <p:spPr>
          <a:xfrm flipV="1">
            <a:off x="5233607" y="3633711"/>
            <a:ext cx="3742804" cy="3586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5EFC99-748B-5F41-8EB5-5731C857F9C0}"/>
              </a:ext>
            </a:extLst>
          </p:cNvPr>
          <p:cNvCxnSpPr>
            <a:cxnSpLocks/>
            <a:endCxn id="19" idx="1"/>
          </p:cNvCxnSpPr>
          <p:nvPr/>
        </p:nvCxnSpPr>
        <p:spPr>
          <a:xfrm flipV="1">
            <a:off x="5233607" y="3652339"/>
            <a:ext cx="4519894" cy="3470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0955EDD-A114-E940-8290-FD7ACBBB2E4E}"/>
              </a:ext>
            </a:extLst>
          </p:cNvPr>
          <p:cNvCxnSpPr>
            <a:cxnSpLocks/>
            <a:stCxn id="5" idx="3"/>
            <a:endCxn id="9" idx="1"/>
          </p:cNvCxnSpPr>
          <p:nvPr/>
        </p:nvCxnSpPr>
        <p:spPr>
          <a:xfrm>
            <a:off x="5223397" y="3934488"/>
            <a:ext cx="2171322" cy="4729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FB6EE5-170E-E841-AE15-866BBAE2B6B8}"/>
              </a:ext>
            </a:extLst>
          </p:cNvPr>
          <p:cNvCxnSpPr>
            <a:cxnSpLocks/>
            <a:endCxn id="12" idx="1"/>
          </p:cNvCxnSpPr>
          <p:nvPr/>
        </p:nvCxnSpPr>
        <p:spPr>
          <a:xfrm>
            <a:off x="5233607" y="3988011"/>
            <a:ext cx="2938202" cy="4194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9B41A36-4718-9340-84F6-EFF4C3863F12}"/>
              </a:ext>
            </a:extLst>
          </p:cNvPr>
          <p:cNvCxnSpPr>
            <a:cxnSpLocks/>
            <a:endCxn id="17" idx="1"/>
          </p:cNvCxnSpPr>
          <p:nvPr/>
        </p:nvCxnSpPr>
        <p:spPr>
          <a:xfrm>
            <a:off x="5233607" y="3978092"/>
            <a:ext cx="3742804" cy="4363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8B7E304-4A59-D441-8E32-33B18B4AEA13}"/>
              </a:ext>
            </a:extLst>
          </p:cNvPr>
          <p:cNvCxnSpPr>
            <a:cxnSpLocks/>
          </p:cNvCxnSpPr>
          <p:nvPr/>
        </p:nvCxnSpPr>
        <p:spPr>
          <a:xfrm>
            <a:off x="5233607" y="3976313"/>
            <a:ext cx="4519894" cy="463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60F7A-213C-2E47-AB5E-A68A03A76283}"/>
              </a:ext>
            </a:extLst>
          </p:cNvPr>
          <p:cNvCxnSpPr>
            <a:cxnSpLocks/>
            <a:endCxn id="8" idx="1"/>
          </p:cNvCxnSpPr>
          <p:nvPr/>
        </p:nvCxnSpPr>
        <p:spPr>
          <a:xfrm>
            <a:off x="5233607" y="3953082"/>
            <a:ext cx="2161112" cy="123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6978C-038B-6D41-ABE9-5E133E483AA2}"/>
              </a:ext>
            </a:extLst>
          </p:cNvPr>
          <p:cNvCxnSpPr>
            <a:cxnSpLocks/>
            <a:endCxn id="13" idx="1"/>
          </p:cNvCxnSpPr>
          <p:nvPr/>
        </p:nvCxnSpPr>
        <p:spPr>
          <a:xfrm>
            <a:off x="5233607" y="3946151"/>
            <a:ext cx="2938202" cy="12234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A24688-7753-6F45-9B7F-CF10A07F916F}"/>
              </a:ext>
            </a:extLst>
          </p:cNvPr>
          <p:cNvCxnSpPr>
            <a:cxnSpLocks/>
            <a:endCxn id="16" idx="1"/>
          </p:cNvCxnSpPr>
          <p:nvPr/>
        </p:nvCxnSpPr>
        <p:spPr>
          <a:xfrm>
            <a:off x="5233607" y="3957685"/>
            <a:ext cx="3742804" cy="12374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67FFBB1-5F83-D740-8D34-B7F9F622D946}"/>
              </a:ext>
            </a:extLst>
          </p:cNvPr>
          <p:cNvCxnSpPr>
            <a:cxnSpLocks/>
            <a:endCxn id="21" idx="1"/>
          </p:cNvCxnSpPr>
          <p:nvPr/>
        </p:nvCxnSpPr>
        <p:spPr>
          <a:xfrm>
            <a:off x="5233607" y="3957684"/>
            <a:ext cx="4519894" cy="12188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EA0F920-FE3B-B848-8276-00AD65566ACC}"/>
              </a:ext>
            </a:extLst>
          </p:cNvPr>
          <p:cNvSpPr txBox="1"/>
          <p:nvPr/>
        </p:nvSpPr>
        <p:spPr>
          <a:xfrm>
            <a:off x="4427145" y="4407483"/>
            <a:ext cx="1220270" cy="369332"/>
          </a:xfrm>
          <a:prstGeom prst="rect">
            <a:avLst/>
          </a:prstGeom>
          <a:noFill/>
        </p:spPr>
        <p:txBody>
          <a:bodyPr wrap="none" rtlCol="0">
            <a:spAutoFit/>
          </a:bodyPr>
          <a:lstStyle/>
          <a:p>
            <a:r>
              <a:rPr lang="en-US" dirty="0"/>
              <a:t>Aggregator</a:t>
            </a:r>
          </a:p>
        </p:txBody>
      </p:sp>
      <p:sp>
        <p:nvSpPr>
          <p:cNvPr id="77" name="TextBox 76">
            <a:extLst>
              <a:ext uri="{FF2B5EF4-FFF2-40B4-BE49-F238E27FC236}">
                <a16:creationId xmlns:a16="http://schemas.microsoft.com/office/drawing/2014/main" id="{6ADB7F17-3AFD-794E-B42C-0BF687BA02BE}"/>
              </a:ext>
            </a:extLst>
          </p:cNvPr>
          <p:cNvSpPr txBox="1"/>
          <p:nvPr/>
        </p:nvSpPr>
        <p:spPr>
          <a:xfrm>
            <a:off x="8060050" y="1825368"/>
            <a:ext cx="1856470" cy="646331"/>
          </a:xfrm>
          <a:prstGeom prst="rect">
            <a:avLst/>
          </a:prstGeom>
          <a:noFill/>
        </p:spPr>
        <p:txBody>
          <a:bodyPr wrap="none" rtlCol="0">
            <a:spAutoFit/>
          </a:bodyPr>
          <a:lstStyle/>
          <a:p>
            <a:r>
              <a:rPr lang="en-US" dirty="0"/>
              <a:t>Searching indexes</a:t>
            </a:r>
            <a:br>
              <a:rPr lang="en-US" dirty="0"/>
            </a:br>
            <a:r>
              <a:rPr lang="en-US" dirty="0"/>
              <a:t>Ranking</a:t>
            </a:r>
          </a:p>
        </p:txBody>
      </p:sp>
      <p:sp>
        <p:nvSpPr>
          <p:cNvPr id="78" name="Rounded Rectangle 77">
            <a:extLst>
              <a:ext uri="{FF2B5EF4-FFF2-40B4-BE49-F238E27FC236}">
                <a16:creationId xmlns:a16="http://schemas.microsoft.com/office/drawing/2014/main" id="{EEA3F1F3-260E-B248-85B0-8C213B3B02A2}"/>
              </a:ext>
            </a:extLst>
          </p:cNvPr>
          <p:cNvSpPr/>
          <p:nvPr/>
        </p:nvSpPr>
        <p:spPr>
          <a:xfrm>
            <a:off x="5120262" y="2063391"/>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ECF4B040-4716-5047-A91F-9286D50E3898}"/>
              </a:ext>
            </a:extLst>
          </p:cNvPr>
          <p:cNvSpPr/>
          <p:nvPr/>
        </p:nvSpPr>
        <p:spPr>
          <a:xfrm>
            <a:off x="5889533" y="2053553"/>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74DAC284-821E-0843-B551-B56E692AFCD1}"/>
              </a:ext>
            </a:extLst>
          </p:cNvPr>
          <p:cNvSpPr/>
          <p:nvPr/>
        </p:nvSpPr>
        <p:spPr>
          <a:xfrm>
            <a:off x="4357714" y="2063391"/>
            <a:ext cx="624690" cy="588475"/>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2342F36A-1FAA-2649-BAFB-80FDCB1A5CB6}"/>
              </a:ext>
            </a:extLst>
          </p:cNvPr>
          <p:cNvCxnSpPr>
            <a:cxnSpLocks/>
            <a:endCxn id="78" idx="2"/>
          </p:cNvCxnSpPr>
          <p:nvPr/>
        </p:nvCxnSpPr>
        <p:spPr>
          <a:xfrm flipV="1">
            <a:off x="4901219" y="2651866"/>
            <a:ext cx="531388" cy="9926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2B4CE5-DC74-734D-98BE-2749E1BB0CB7}"/>
              </a:ext>
            </a:extLst>
          </p:cNvPr>
          <p:cNvSpPr txBox="1"/>
          <p:nvPr/>
        </p:nvSpPr>
        <p:spPr>
          <a:xfrm>
            <a:off x="4743396" y="1640702"/>
            <a:ext cx="753732" cy="369332"/>
          </a:xfrm>
          <a:prstGeom prst="rect">
            <a:avLst/>
          </a:prstGeom>
          <a:noFill/>
        </p:spPr>
        <p:txBody>
          <a:bodyPr wrap="none" rtlCol="0">
            <a:spAutoFit/>
          </a:bodyPr>
          <a:lstStyle/>
          <a:p>
            <a:r>
              <a:rPr lang="en-US" dirty="0"/>
              <a:t>Cache</a:t>
            </a:r>
          </a:p>
        </p:txBody>
      </p:sp>
      <p:sp>
        <p:nvSpPr>
          <p:cNvPr id="84" name="TextBox 83">
            <a:extLst>
              <a:ext uri="{FF2B5EF4-FFF2-40B4-BE49-F238E27FC236}">
                <a16:creationId xmlns:a16="http://schemas.microsoft.com/office/drawing/2014/main" id="{AD20ACC7-8279-E743-8157-5C72D5A8D60A}"/>
              </a:ext>
            </a:extLst>
          </p:cNvPr>
          <p:cNvSpPr txBox="1"/>
          <p:nvPr/>
        </p:nvSpPr>
        <p:spPr>
          <a:xfrm>
            <a:off x="1873388" y="3228153"/>
            <a:ext cx="1493550" cy="369332"/>
          </a:xfrm>
          <a:prstGeom prst="rect">
            <a:avLst/>
          </a:prstGeom>
          <a:noFill/>
        </p:spPr>
        <p:txBody>
          <a:bodyPr wrap="none" rtlCol="0">
            <a:spAutoFit/>
          </a:bodyPr>
          <a:lstStyle/>
          <a:p>
            <a:r>
              <a:rPr lang="en-US" dirty="0"/>
              <a:t>Web frontend</a:t>
            </a:r>
          </a:p>
        </p:txBody>
      </p:sp>
    </p:spTree>
    <p:extLst>
      <p:ext uri="{BB962C8B-B14F-4D97-AF65-F5344CB8AC3E}">
        <p14:creationId xmlns:p14="http://schemas.microsoft.com/office/powerpoint/2010/main" val="46733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7231-7A9B-1C42-BA41-AF5420181754}"/>
              </a:ext>
            </a:extLst>
          </p:cNvPr>
          <p:cNvSpPr>
            <a:spLocks noGrp="1"/>
          </p:cNvSpPr>
          <p:nvPr>
            <p:ph type="title"/>
          </p:nvPr>
        </p:nvSpPr>
        <p:spPr/>
        <p:txBody>
          <a:bodyPr/>
          <a:lstStyle/>
          <a:p>
            <a:r>
              <a:rPr lang="en-US" dirty="0"/>
              <a:t>Facebook web service</a:t>
            </a:r>
          </a:p>
        </p:txBody>
      </p:sp>
      <p:sp>
        <p:nvSpPr>
          <p:cNvPr id="3" name="Content Placeholder 2">
            <a:extLst>
              <a:ext uri="{FF2B5EF4-FFF2-40B4-BE49-F238E27FC236}">
                <a16:creationId xmlns:a16="http://schemas.microsoft.com/office/drawing/2014/main" id="{C1C604C4-1178-3247-ABDB-6B856D2B5D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CEB621-A1DC-614F-88C1-74873BC14870}"/>
              </a:ext>
            </a:extLst>
          </p:cNvPr>
          <p:cNvPicPr>
            <a:picLocks noChangeAspect="1"/>
          </p:cNvPicPr>
          <p:nvPr/>
        </p:nvPicPr>
        <p:blipFill>
          <a:blip r:embed="rId2"/>
          <a:stretch>
            <a:fillRect/>
          </a:stretch>
        </p:blipFill>
        <p:spPr>
          <a:xfrm>
            <a:off x="1272208" y="1825625"/>
            <a:ext cx="9144000" cy="4763069"/>
          </a:xfrm>
          <a:prstGeom prst="rect">
            <a:avLst/>
          </a:prstGeom>
        </p:spPr>
      </p:pic>
    </p:spTree>
    <p:extLst>
      <p:ext uri="{BB962C8B-B14F-4D97-AF65-F5344CB8AC3E}">
        <p14:creationId xmlns:p14="http://schemas.microsoft.com/office/powerpoint/2010/main" val="95304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EF2A-F2EE-C648-BB9A-973990C9E7CE}"/>
              </a:ext>
            </a:extLst>
          </p:cNvPr>
          <p:cNvSpPr>
            <a:spLocks noGrp="1"/>
          </p:cNvSpPr>
          <p:nvPr>
            <p:ph type="title"/>
          </p:nvPr>
        </p:nvSpPr>
        <p:spPr/>
        <p:txBody>
          <a:bodyPr>
            <a:normAutofit/>
          </a:bodyPr>
          <a:lstStyle/>
          <a:p>
            <a:r>
              <a:rPr lang="en-US" dirty="0"/>
              <a:t>Data analytics</a:t>
            </a:r>
          </a:p>
        </p:txBody>
      </p:sp>
      <p:sp>
        <p:nvSpPr>
          <p:cNvPr id="3" name="Content Placeholder 2">
            <a:extLst>
              <a:ext uri="{FF2B5EF4-FFF2-40B4-BE49-F238E27FC236}">
                <a16:creationId xmlns:a16="http://schemas.microsoft.com/office/drawing/2014/main" id="{4296B187-6174-3241-935A-403CAC45472C}"/>
              </a:ext>
            </a:extLst>
          </p:cNvPr>
          <p:cNvSpPr>
            <a:spLocks noGrp="1"/>
          </p:cNvSpPr>
          <p:nvPr>
            <p:ph idx="1"/>
          </p:nvPr>
        </p:nvSpPr>
        <p:spPr/>
        <p:txBody>
          <a:bodyPr/>
          <a:lstStyle/>
          <a:p>
            <a:pPr marL="0" indent="0">
              <a:buNone/>
            </a:pPr>
            <a:endParaRPr lang="en-US" dirty="0"/>
          </a:p>
        </p:txBody>
      </p:sp>
      <p:sp>
        <p:nvSpPr>
          <p:cNvPr id="4" name="Rectangle 3">
            <a:extLst>
              <a:ext uri="{FF2B5EF4-FFF2-40B4-BE49-F238E27FC236}">
                <a16:creationId xmlns:a16="http://schemas.microsoft.com/office/drawing/2014/main" id="{45CCC2D0-9B2B-614B-8836-A1E71BEC8D72}"/>
              </a:ext>
            </a:extLst>
          </p:cNvPr>
          <p:cNvSpPr/>
          <p:nvPr/>
        </p:nvSpPr>
        <p:spPr>
          <a:xfrm>
            <a:off x="5205207" y="2225407"/>
            <a:ext cx="1274926" cy="1446285"/>
          </a:xfrm>
          <a:prstGeom prst="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rgbClr val="000000"/>
                </a:solidFill>
                <a:latin typeface="Helvetica Neue"/>
                <a:cs typeface="Helvetica Neue"/>
              </a:rPr>
              <a:t>Interactive</a:t>
            </a:r>
          </a:p>
          <a:p>
            <a:pPr algn="ctr"/>
            <a:r>
              <a:rPr lang="en-US" dirty="0">
                <a:solidFill>
                  <a:srgbClr val="000000"/>
                </a:solidFill>
                <a:latin typeface="Helvetica Neue"/>
                <a:cs typeface="Helvetica Neue"/>
              </a:rPr>
              <a:t>Query</a:t>
            </a:r>
          </a:p>
        </p:txBody>
      </p:sp>
      <p:sp>
        <p:nvSpPr>
          <p:cNvPr id="5" name="Rectangle 4">
            <a:extLst>
              <a:ext uri="{FF2B5EF4-FFF2-40B4-BE49-F238E27FC236}">
                <a16:creationId xmlns:a16="http://schemas.microsoft.com/office/drawing/2014/main" id="{47585921-3500-254D-A040-E75C2B93252B}"/>
              </a:ext>
            </a:extLst>
          </p:cNvPr>
          <p:cNvSpPr/>
          <p:nvPr/>
        </p:nvSpPr>
        <p:spPr>
          <a:xfrm>
            <a:off x="8044262" y="2225407"/>
            <a:ext cx="1361370" cy="1445090"/>
          </a:xfrm>
          <a:prstGeom prst="rect">
            <a:avLst/>
          </a:prstGeom>
          <a:solidFill>
            <a:srgbClr val="FFFF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rgbClr val="000000"/>
                </a:solidFill>
                <a:latin typeface="Helvetica Neue"/>
                <a:cs typeface="Helvetica Neue"/>
              </a:rPr>
              <a:t>Graph</a:t>
            </a:r>
          </a:p>
          <a:p>
            <a:pPr algn="ctr"/>
            <a:r>
              <a:rPr lang="en-US" dirty="0">
                <a:solidFill>
                  <a:srgbClr val="000000"/>
                </a:solidFill>
                <a:latin typeface="Helvetica Neue"/>
                <a:cs typeface="Helvetica Neue"/>
              </a:rPr>
              <a:t>Processing</a:t>
            </a:r>
          </a:p>
        </p:txBody>
      </p:sp>
      <p:sp>
        <p:nvSpPr>
          <p:cNvPr id="6" name="Rectangle 5">
            <a:extLst>
              <a:ext uri="{FF2B5EF4-FFF2-40B4-BE49-F238E27FC236}">
                <a16:creationId xmlns:a16="http://schemas.microsoft.com/office/drawing/2014/main" id="{453D95A2-50DE-7D48-8B7B-1A638955FD84}"/>
              </a:ext>
            </a:extLst>
          </p:cNvPr>
          <p:cNvSpPr/>
          <p:nvPr/>
        </p:nvSpPr>
        <p:spPr>
          <a:xfrm>
            <a:off x="3752647" y="2225407"/>
            <a:ext cx="1365863" cy="1432155"/>
          </a:xfrm>
          <a:prstGeom prst="rect">
            <a:avLst/>
          </a:prstGeom>
          <a:solidFill>
            <a:srgbClr val="E4BC1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latin typeface="Helvetica Neue"/>
                <a:cs typeface="Helvetica Neue"/>
              </a:rPr>
              <a:t>Stream</a:t>
            </a:r>
          </a:p>
          <a:p>
            <a:pPr algn="ctr"/>
            <a:r>
              <a:rPr lang="en-US" dirty="0">
                <a:solidFill>
                  <a:srgbClr val="000000"/>
                </a:solidFill>
                <a:latin typeface="Helvetica Neue"/>
                <a:cs typeface="Helvetica Neue"/>
              </a:rPr>
              <a:t>Processing</a:t>
            </a:r>
          </a:p>
        </p:txBody>
      </p:sp>
      <p:sp>
        <p:nvSpPr>
          <p:cNvPr id="7" name="Rectangle 6">
            <a:extLst>
              <a:ext uri="{FF2B5EF4-FFF2-40B4-BE49-F238E27FC236}">
                <a16:creationId xmlns:a16="http://schemas.microsoft.com/office/drawing/2014/main" id="{B61633EC-EED9-BF45-9DD6-99CA346E14F6}"/>
              </a:ext>
            </a:extLst>
          </p:cNvPr>
          <p:cNvSpPr/>
          <p:nvPr/>
        </p:nvSpPr>
        <p:spPr>
          <a:xfrm>
            <a:off x="6566830" y="2225407"/>
            <a:ext cx="1390735" cy="1432155"/>
          </a:xfrm>
          <a:prstGeom prst="rect">
            <a:avLst/>
          </a:prstGeom>
          <a:solidFill>
            <a:srgbClr val="FFEC5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000000"/>
                </a:solidFill>
                <a:latin typeface="Helvetica Neue"/>
                <a:cs typeface="Helvetica Neue"/>
              </a:rPr>
              <a:t>Machine</a:t>
            </a:r>
          </a:p>
          <a:p>
            <a:pPr algn="ctr"/>
            <a:r>
              <a:rPr lang="en-US" dirty="0">
                <a:solidFill>
                  <a:srgbClr val="000000"/>
                </a:solidFill>
                <a:latin typeface="Helvetica Neue"/>
                <a:cs typeface="Helvetica Neue"/>
              </a:rPr>
              <a:t>Learning</a:t>
            </a:r>
          </a:p>
        </p:txBody>
      </p:sp>
      <p:sp>
        <p:nvSpPr>
          <p:cNvPr id="8" name="Rectangle 7">
            <a:extLst>
              <a:ext uri="{FF2B5EF4-FFF2-40B4-BE49-F238E27FC236}">
                <a16:creationId xmlns:a16="http://schemas.microsoft.com/office/drawing/2014/main" id="{1C5B1743-19E4-FE4F-BAFF-A0CEECA8D340}"/>
              </a:ext>
            </a:extLst>
          </p:cNvPr>
          <p:cNvSpPr/>
          <p:nvPr/>
        </p:nvSpPr>
        <p:spPr>
          <a:xfrm>
            <a:off x="2268429" y="2225407"/>
            <a:ext cx="1366027" cy="1432155"/>
          </a:xfrm>
          <a:prstGeom prst="rect">
            <a:avLst/>
          </a:prstGeom>
          <a:solidFill>
            <a:schemeClr val="accent4">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000000"/>
                </a:solidFill>
                <a:latin typeface="Helvetica Neue"/>
                <a:cs typeface="Helvetica Neue"/>
              </a:rPr>
              <a:t>Batch</a:t>
            </a:r>
          </a:p>
          <a:p>
            <a:pPr algn="ctr"/>
            <a:r>
              <a:rPr lang="en-US" dirty="0">
                <a:solidFill>
                  <a:srgbClr val="000000"/>
                </a:solidFill>
                <a:latin typeface="Helvetica Neue"/>
                <a:cs typeface="Helvetica Neue"/>
              </a:rPr>
              <a:t>Processing</a:t>
            </a:r>
          </a:p>
        </p:txBody>
      </p:sp>
      <p:sp>
        <p:nvSpPr>
          <p:cNvPr id="9" name="Text Box 13">
            <a:extLst>
              <a:ext uri="{FF2B5EF4-FFF2-40B4-BE49-F238E27FC236}">
                <a16:creationId xmlns:a16="http://schemas.microsoft.com/office/drawing/2014/main" id="{B42FE452-D57D-6443-BED6-4C690D85739E}"/>
              </a:ext>
            </a:extLst>
          </p:cNvPr>
          <p:cNvSpPr txBox="1">
            <a:spLocks noChangeArrowheads="1"/>
          </p:cNvSpPr>
          <p:nvPr/>
        </p:nvSpPr>
        <p:spPr bwMode="auto">
          <a:xfrm>
            <a:off x="2268430" y="4886528"/>
            <a:ext cx="7137202" cy="1128682"/>
          </a:xfrm>
          <a:prstGeom prst="rect">
            <a:avLst/>
          </a:prstGeom>
          <a:solidFill>
            <a:schemeClr val="tx1">
              <a:lumMod val="75000"/>
              <a:lumOff val="25000"/>
            </a:schemeClr>
          </a:solidFill>
          <a:ln w="38100" algn="ctr">
            <a:solidFill>
              <a:srgbClr val="F3F3F3"/>
            </a:solidFill>
            <a:miter lim="800000"/>
            <a:headEnd/>
            <a:tailEnd/>
          </a:ln>
          <a:effectLst/>
        </p:spPr>
        <p:txBody>
          <a:bodyPr vert="horz" wrap="square" lIns="38839" tIns="38839" rIns="38839" bIns="38839" numCol="1" anchor="ctr" anchorCtr="0" compatLnSpc="1">
            <a:prstTxWarp prst="textNoShape">
              <a:avLst/>
            </a:prstTxWarp>
          </a:bodyPr>
          <a:lstStyle/>
          <a:p>
            <a:pPr algn="ctr" defTabSz="388356" eaLnBrk="0" fontAlgn="base" hangingPunct="0">
              <a:spcBef>
                <a:spcPct val="0"/>
              </a:spcBef>
              <a:spcAft>
                <a:spcPct val="0"/>
              </a:spcAft>
            </a:pPr>
            <a:r>
              <a:rPr lang="en-US" dirty="0">
                <a:solidFill>
                  <a:srgbClr val="FFFFFF"/>
                </a:solidFill>
                <a:latin typeface="Helvetica Neue"/>
                <a:cs typeface="Helvetica Neue"/>
              </a:rPr>
              <a:t>Distributed File System</a:t>
            </a:r>
            <a:endParaRPr lang="en-US" dirty="0">
              <a:latin typeface="Helvetica Neue"/>
              <a:cs typeface="Helvetica Neue"/>
            </a:endParaRPr>
          </a:p>
        </p:txBody>
      </p:sp>
      <p:sp>
        <p:nvSpPr>
          <p:cNvPr id="10" name="Text Box 13">
            <a:extLst>
              <a:ext uri="{FF2B5EF4-FFF2-40B4-BE49-F238E27FC236}">
                <a16:creationId xmlns:a16="http://schemas.microsoft.com/office/drawing/2014/main" id="{B599A53C-54EB-AC43-825D-6178113CDFB1}"/>
              </a:ext>
            </a:extLst>
          </p:cNvPr>
          <p:cNvSpPr txBox="1">
            <a:spLocks noChangeArrowheads="1"/>
          </p:cNvSpPr>
          <p:nvPr/>
        </p:nvSpPr>
        <p:spPr bwMode="auto">
          <a:xfrm>
            <a:off x="2268429" y="3700528"/>
            <a:ext cx="7137203" cy="1157164"/>
          </a:xfrm>
          <a:prstGeom prst="rect">
            <a:avLst/>
          </a:prstGeom>
          <a:solidFill>
            <a:schemeClr val="tx1">
              <a:lumMod val="50000"/>
              <a:lumOff val="50000"/>
            </a:schemeClr>
          </a:solidFill>
          <a:ln w="38100" algn="ctr">
            <a:solidFill>
              <a:srgbClr val="F3F3F3"/>
            </a:solidFill>
            <a:miter lim="800000"/>
            <a:headEnd/>
            <a:tailEnd/>
          </a:ln>
          <a:effectLst/>
        </p:spPr>
        <p:txBody>
          <a:bodyPr vert="horz" wrap="square" lIns="38839" tIns="38839" rIns="38839" bIns="38839" numCol="1" anchor="ctr" anchorCtr="0" compatLnSpc="1">
            <a:prstTxWarp prst="textNoShape">
              <a:avLst/>
            </a:prstTxWarp>
          </a:bodyPr>
          <a:lstStyle/>
          <a:p>
            <a:pPr algn="ctr" defTabSz="388356" eaLnBrk="0" fontAlgn="base" hangingPunct="0">
              <a:spcBef>
                <a:spcPct val="0"/>
              </a:spcBef>
              <a:spcAft>
                <a:spcPct val="0"/>
              </a:spcAft>
            </a:pPr>
            <a:r>
              <a:rPr lang="en-US" dirty="0">
                <a:solidFill>
                  <a:srgbClr val="FFFFFF"/>
                </a:solidFill>
                <a:latin typeface="Helvetica Neue"/>
                <a:cs typeface="Helvetica Neue"/>
              </a:rPr>
              <a:t>Resource Manager</a:t>
            </a:r>
            <a:endParaRPr lang="en-US" dirty="0">
              <a:latin typeface="Helvetica Neue"/>
              <a:cs typeface="Helvetica Neue"/>
            </a:endParaRPr>
          </a:p>
        </p:txBody>
      </p:sp>
    </p:spTree>
    <p:extLst>
      <p:ext uri="{BB962C8B-B14F-4D97-AF65-F5344CB8AC3E}">
        <p14:creationId xmlns:p14="http://schemas.microsoft.com/office/powerpoint/2010/main" val="413594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D389-4545-F04F-B324-56336F9FCD83}"/>
              </a:ext>
            </a:extLst>
          </p:cNvPr>
          <p:cNvSpPr>
            <a:spLocks noGrp="1"/>
          </p:cNvSpPr>
          <p:nvPr>
            <p:ph type="title"/>
          </p:nvPr>
        </p:nvSpPr>
        <p:spPr/>
        <p:txBody>
          <a:bodyPr/>
          <a:lstStyle/>
          <a:p>
            <a:r>
              <a:rPr lang="en-US" dirty="0"/>
              <a:t>Course Content</a:t>
            </a:r>
          </a:p>
        </p:txBody>
      </p:sp>
      <p:sp>
        <p:nvSpPr>
          <p:cNvPr id="3" name="Content Placeholder 2">
            <a:extLst>
              <a:ext uri="{FF2B5EF4-FFF2-40B4-BE49-F238E27FC236}">
                <a16:creationId xmlns:a16="http://schemas.microsoft.com/office/drawing/2014/main" id="{ADABBB37-9FE1-A949-BF8E-51777798D597}"/>
              </a:ext>
            </a:extLst>
          </p:cNvPr>
          <p:cNvSpPr>
            <a:spLocks noGrp="1"/>
          </p:cNvSpPr>
          <p:nvPr>
            <p:ph idx="1"/>
          </p:nvPr>
        </p:nvSpPr>
        <p:spPr/>
        <p:txBody>
          <a:bodyPr/>
          <a:lstStyle/>
          <a:p>
            <a:r>
              <a:rPr lang="ko-KR" altLang="en-US" dirty="0"/>
              <a:t>빅데이터 분석 및 </a:t>
            </a:r>
            <a:r>
              <a:rPr lang="ko-KR" altLang="en-US" dirty="0" err="1"/>
              <a:t>머신러닝</a:t>
            </a:r>
            <a:r>
              <a:rPr lang="ko-KR" altLang="en-US" dirty="0"/>
              <a:t> 환경 개요 및 </a:t>
            </a:r>
            <a:r>
              <a:rPr lang="ko-KR" altLang="en-US" dirty="0" err="1"/>
              <a:t>클라우드</a:t>
            </a:r>
            <a:r>
              <a:rPr lang="ko-KR" altLang="en-US" dirty="0"/>
              <a:t> 환경 </a:t>
            </a:r>
            <a:r>
              <a:rPr lang="ko-KR" altLang="en-US" dirty="0" err="1"/>
              <a:t>셋업</a:t>
            </a:r>
            <a:endParaRPr lang="ko-KR" altLang="en-US" dirty="0"/>
          </a:p>
          <a:p>
            <a:r>
              <a:rPr lang="ko-KR" altLang="en-US" dirty="0"/>
              <a:t>배치 처리 분석</a:t>
            </a:r>
          </a:p>
          <a:p>
            <a:r>
              <a:rPr lang="ko-KR" altLang="en-US" dirty="0"/>
              <a:t>대화형 질의 분석</a:t>
            </a:r>
          </a:p>
          <a:p>
            <a:r>
              <a:rPr lang="ko-KR" altLang="en-US" dirty="0"/>
              <a:t>스트림 처리 분석</a:t>
            </a:r>
          </a:p>
          <a:p>
            <a:r>
              <a:rPr lang="ko-KR" altLang="en-US" dirty="0"/>
              <a:t>기계학습 분석</a:t>
            </a:r>
          </a:p>
          <a:p>
            <a:r>
              <a:rPr lang="ko-KR" altLang="en-US" dirty="0" err="1"/>
              <a:t>딥러닝</a:t>
            </a:r>
            <a:r>
              <a:rPr lang="ko-KR" altLang="en-US" dirty="0"/>
              <a:t> 분석</a:t>
            </a:r>
            <a:endParaRPr lang="en-US" dirty="0"/>
          </a:p>
        </p:txBody>
      </p:sp>
    </p:spTree>
    <p:extLst>
      <p:ext uri="{BB962C8B-B14F-4D97-AF65-F5344CB8AC3E}">
        <p14:creationId xmlns:p14="http://schemas.microsoft.com/office/powerpoint/2010/main" val="3062629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D014-2434-4744-9202-9E4C9CBCBDDB}"/>
              </a:ext>
            </a:extLst>
          </p:cNvPr>
          <p:cNvSpPr>
            <a:spLocks noGrp="1"/>
          </p:cNvSpPr>
          <p:nvPr>
            <p:ph type="title"/>
          </p:nvPr>
        </p:nvSpPr>
        <p:spPr/>
        <p:txBody>
          <a:bodyPr/>
          <a:lstStyle/>
          <a:p>
            <a:r>
              <a:rPr lang="en-US" dirty="0"/>
              <a:t>Spark big data stack</a:t>
            </a:r>
          </a:p>
        </p:txBody>
      </p:sp>
      <p:sp>
        <p:nvSpPr>
          <p:cNvPr id="3" name="Content Placeholder 2">
            <a:extLst>
              <a:ext uri="{FF2B5EF4-FFF2-40B4-BE49-F238E27FC236}">
                <a16:creationId xmlns:a16="http://schemas.microsoft.com/office/drawing/2014/main" id="{D5CFF70B-2CF0-E54A-8224-C87255F81148}"/>
              </a:ext>
            </a:extLst>
          </p:cNvPr>
          <p:cNvSpPr>
            <a:spLocks noGrp="1"/>
          </p:cNvSpPr>
          <p:nvPr>
            <p:ph idx="1"/>
          </p:nvPr>
        </p:nvSpPr>
        <p:spPr/>
        <p:txBody>
          <a:bodyPr/>
          <a:lstStyle/>
          <a:p>
            <a:endParaRPr lang="en-US"/>
          </a:p>
        </p:txBody>
      </p:sp>
      <p:sp>
        <p:nvSpPr>
          <p:cNvPr id="12" name="Rectangle 11">
            <a:extLst>
              <a:ext uri="{FF2B5EF4-FFF2-40B4-BE49-F238E27FC236}">
                <a16:creationId xmlns:a16="http://schemas.microsoft.com/office/drawing/2014/main" id="{18728CD9-5B67-7742-81DC-C3C358CA8AAB}"/>
              </a:ext>
            </a:extLst>
          </p:cNvPr>
          <p:cNvSpPr/>
          <p:nvPr/>
        </p:nvSpPr>
        <p:spPr>
          <a:xfrm>
            <a:off x="2425792" y="2289950"/>
            <a:ext cx="1422400" cy="141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Spark SQL</a:t>
            </a:r>
          </a:p>
        </p:txBody>
      </p:sp>
      <p:sp>
        <p:nvSpPr>
          <p:cNvPr id="13" name="Rectangle 12">
            <a:extLst>
              <a:ext uri="{FF2B5EF4-FFF2-40B4-BE49-F238E27FC236}">
                <a16:creationId xmlns:a16="http://schemas.microsoft.com/office/drawing/2014/main" id="{DA5DBD54-D890-6E4D-A4EB-DD47B85E8F59}"/>
              </a:ext>
            </a:extLst>
          </p:cNvPr>
          <p:cNvSpPr/>
          <p:nvPr/>
        </p:nvSpPr>
        <p:spPr>
          <a:xfrm>
            <a:off x="4035240" y="2289950"/>
            <a:ext cx="1422400" cy="141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Spark </a:t>
            </a:r>
            <a:b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Streaming</a:t>
            </a:r>
          </a:p>
        </p:txBody>
      </p:sp>
      <p:sp>
        <p:nvSpPr>
          <p:cNvPr id="14" name="Rectangle 13">
            <a:extLst>
              <a:ext uri="{FF2B5EF4-FFF2-40B4-BE49-F238E27FC236}">
                <a16:creationId xmlns:a16="http://schemas.microsoft.com/office/drawing/2014/main" id="{1233E3B7-7BF8-F743-A5AA-AA7F1D1D528F}"/>
              </a:ext>
            </a:extLst>
          </p:cNvPr>
          <p:cNvSpPr/>
          <p:nvPr/>
        </p:nvSpPr>
        <p:spPr>
          <a:xfrm>
            <a:off x="5644688" y="2289950"/>
            <a:ext cx="1422400" cy="141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맑은 고딕" panose="020F0502020204030204"/>
                <a:ea typeface="+mn-ea"/>
                <a:cs typeface="+mn-cs"/>
              </a:rPr>
              <a:t>MLlib</a:t>
            </a:r>
            <a:endPar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(Machine</a:t>
            </a: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Learning)</a:t>
            </a:r>
          </a:p>
        </p:txBody>
      </p:sp>
      <p:sp>
        <p:nvSpPr>
          <p:cNvPr id="15" name="Rectangle 14">
            <a:extLst>
              <a:ext uri="{FF2B5EF4-FFF2-40B4-BE49-F238E27FC236}">
                <a16:creationId xmlns:a16="http://schemas.microsoft.com/office/drawing/2014/main" id="{53DCFF6D-8BA3-EF44-8CB8-FC36A903667C}"/>
              </a:ext>
            </a:extLst>
          </p:cNvPr>
          <p:cNvSpPr/>
          <p:nvPr/>
        </p:nvSpPr>
        <p:spPr>
          <a:xfrm>
            <a:off x="7254136" y="2289950"/>
            <a:ext cx="1422400" cy="141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맑은 고딕" panose="020F0502020204030204"/>
                <a:ea typeface="+mn-ea"/>
                <a:cs typeface="+mn-cs"/>
              </a:rPr>
              <a:t>GraphX</a:t>
            </a:r>
            <a:endPar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endParaRPr>
          </a:p>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(Graph</a:t>
            </a:r>
            <a:b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Processing)</a:t>
            </a:r>
          </a:p>
        </p:txBody>
      </p:sp>
      <p:sp>
        <p:nvSpPr>
          <p:cNvPr id="16" name="Rectangle 15">
            <a:extLst>
              <a:ext uri="{FF2B5EF4-FFF2-40B4-BE49-F238E27FC236}">
                <a16:creationId xmlns:a16="http://schemas.microsoft.com/office/drawing/2014/main" id="{E8DF3216-CF60-6C45-AEE2-0D9F83AA9A56}"/>
              </a:ext>
            </a:extLst>
          </p:cNvPr>
          <p:cNvSpPr/>
          <p:nvPr/>
        </p:nvSpPr>
        <p:spPr>
          <a:xfrm>
            <a:off x="2425792" y="3833072"/>
            <a:ext cx="6250744" cy="751840"/>
          </a:xfrm>
          <a:prstGeom prst="rect">
            <a:avLst/>
          </a:prstGeom>
          <a:solidFill>
            <a:srgbClr val="00B0F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Spark Core</a:t>
            </a:r>
          </a:p>
        </p:txBody>
      </p:sp>
      <p:sp>
        <p:nvSpPr>
          <p:cNvPr id="17" name="Rectangle 16">
            <a:extLst>
              <a:ext uri="{FF2B5EF4-FFF2-40B4-BE49-F238E27FC236}">
                <a16:creationId xmlns:a16="http://schemas.microsoft.com/office/drawing/2014/main" id="{718E188F-3E9E-FB47-8269-30E2BBA4848A}"/>
              </a:ext>
            </a:extLst>
          </p:cNvPr>
          <p:cNvSpPr/>
          <p:nvPr/>
        </p:nvSpPr>
        <p:spPr>
          <a:xfrm>
            <a:off x="2425792" y="4726468"/>
            <a:ext cx="1975208" cy="75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Standalone </a:t>
            </a:r>
            <a:b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Scheduler</a:t>
            </a:r>
          </a:p>
        </p:txBody>
      </p:sp>
      <p:sp>
        <p:nvSpPr>
          <p:cNvPr id="18" name="Rectangle 17">
            <a:extLst>
              <a:ext uri="{FF2B5EF4-FFF2-40B4-BE49-F238E27FC236}">
                <a16:creationId xmlns:a16="http://schemas.microsoft.com/office/drawing/2014/main" id="{B9A680DB-3B11-F741-8F85-D2C49BA28514}"/>
              </a:ext>
            </a:extLst>
          </p:cNvPr>
          <p:cNvSpPr/>
          <p:nvPr/>
        </p:nvSpPr>
        <p:spPr>
          <a:xfrm>
            <a:off x="4574560" y="4726468"/>
            <a:ext cx="1975208" cy="75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rPr>
              <a:t>YARN</a:t>
            </a:r>
          </a:p>
        </p:txBody>
      </p:sp>
      <p:sp>
        <p:nvSpPr>
          <p:cNvPr id="19" name="Rectangle 18">
            <a:extLst>
              <a:ext uri="{FF2B5EF4-FFF2-40B4-BE49-F238E27FC236}">
                <a16:creationId xmlns:a16="http://schemas.microsoft.com/office/drawing/2014/main" id="{55C66CBB-505E-F54D-9B24-4B3ED0051EB1}"/>
              </a:ext>
            </a:extLst>
          </p:cNvPr>
          <p:cNvSpPr/>
          <p:nvPr/>
        </p:nvSpPr>
        <p:spPr>
          <a:xfrm>
            <a:off x="6701328" y="4726468"/>
            <a:ext cx="1975208" cy="75184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맑은 고딕" panose="020F0502020204030204"/>
                <a:ea typeface="+mn-ea"/>
                <a:cs typeface="+mn-cs"/>
              </a:rPr>
              <a:t>Mesos</a:t>
            </a:r>
            <a:endParaRPr kumimoji="0" lang="en-US" sz="1800" b="0" i="0" u="none" strike="noStrike" kern="0" cap="none" spc="0" normalizeH="0" baseline="0" noProof="0" dirty="0">
              <a:ln>
                <a:noFill/>
              </a:ln>
              <a:solidFill>
                <a:prstClr val="white"/>
              </a:solidFill>
              <a:effectLst/>
              <a:uLnTx/>
              <a:uFillTx/>
              <a:latin typeface="맑은 고딕" panose="020F0502020204030204"/>
              <a:ea typeface="+mn-ea"/>
              <a:cs typeface="+mn-cs"/>
            </a:endParaRPr>
          </a:p>
        </p:txBody>
      </p:sp>
    </p:spTree>
    <p:extLst>
      <p:ext uri="{BB962C8B-B14F-4D97-AF65-F5344CB8AC3E}">
        <p14:creationId xmlns:p14="http://schemas.microsoft.com/office/powerpoint/2010/main" val="3898354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89E9-F01D-9047-924F-38C4F5AB8AD5}"/>
              </a:ext>
            </a:extLst>
          </p:cNvPr>
          <p:cNvSpPr>
            <a:spLocks noGrp="1"/>
          </p:cNvSpPr>
          <p:nvPr>
            <p:ph type="title"/>
          </p:nvPr>
        </p:nvSpPr>
        <p:spPr/>
        <p:txBody>
          <a:bodyPr>
            <a:normAutofit/>
          </a:bodyPr>
          <a:lstStyle/>
          <a:p>
            <a:r>
              <a:rPr lang="en-US" dirty="0"/>
              <a:t>Brief history of data analytics</a:t>
            </a:r>
          </a:p>
        </p:txBody>
      </p:sp>
      <p:sp>
        <p:nvSpPr>
          <p:cNvPr id="3" name="Content Placeholder 2">
            <a:extLst>
              <a:ext uri="{FF2B5EF4-FFF2-40B4-BE49-F238E27FC236}">
                <a16:creationId xmlns:a16="http://schemas.microsoft.com/office/drawing/2014/main" id="{C209E8A7-5A11-2242-AA11-8084A56B3641}"/>
              </a:ext>
            </a:extLst>
          </p:cNvPr>
          <p:cNvSpPr>
            <a:spLocks noGrp="1"/>
          </p:cNvSpPr>
          <p:nvPr>
            <p:ph idx="1"/>
          </p:nvPr>
        </p:nvSpPr>
        <p:spPr/>
        <p:txBody>
          <a:bodyPr/>
          <a:lstStyle/>
          <a:p>
            <a:pPr marL="0" indent="0">
              <a:buNone/>
            </a:pPr>
            <a:endParaRPr lang="en-US" dirty="0"/>
          </a:p>
        </p:txBody>
      </p:sp>
      <p:cxnSp>
        <p:nvCxnSpPr>
          <p:cNvPr id="5" name="Straight Arrow Connector 4">
            <a:extLst>
              <a:ext uri="{FF2B5EF4-FFF2-40B4-BE49-F238E27FC236}">
                <a16:creationId xmlns:a16="http://schemas.microsoft.com/office/drawing/2014/main" id="{FCE56DCD-BE73-0342-AAAE-0ECB6C7D2994}"/>
              </a:ext>
            </a:extLst>
          </p:cNvPr>
          <p:cNvCxnSpPr>
            <a:cxnSpLocks/>
          </p:cNvCxnSpPr>
          <p:nvPr/>
        </p:nvCxnSpPr>
        <p:spPr>
          <a:xfrm>
            <a:off x="1751681" y="3734718"/>
            <a:ext cx="8923663" cy="29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17A25A-9E4C-6943-B2DB-1F547F21FD67}"/>
              </a:ext>
            </a:extLst>
          </p:cNvPr>
          <p:cNvCxnSpPr/>
          <p:nvPr/>
        </p:nvCxnSpPr>
        <p:spPr>
          <a:xfrm>
            <a:off x="2765234" y="3563956"/>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20A618-FD2A-F543-A5E4-994B0456BA87}"/>
              </a:ext>
            </a:extLst>
          </p:cNvPr>
          <p:cNvSpPr txBox="1"/>
          <p:nvPr/>
        </p:nvSpPr>
        <p:spPr>
          <a:xfrm>
            <a:off x="2124419" y="2580053"/>
            <a:ext cx="1360437" cy="923330"/>
          </a:xfrm>
          <a:prstGeom prst="rect">
            <a:avLst/>
          </a:prstGeom>
          <a:noFill/>
        </p:spPr>
        <p:txBody>
          <a:bodyPr wrap="none" rtlCol="0">
            <a:spAutoFit/>
          </a:bodyPr>
          <a:lstStyle/>
          <a:p>
            <a:r>
              <a:rPr lang="en-US" dirty="0"/>
              <a:t>Google </a:t>
            </a:r>
            <a:br>
              <a:rPr lang="en-US" dirty="0"/>
            </a:br>
            <a:r>
              <a:rPr lang="en-US" dirty="0"/>
              <a:t>MapReduce </a:t>
            </a:r>
            <a:br>
              <a:rPr lang="en-US" dirty="0"/>
            </a:br>
            <a:r>
              <a:rPr lang="en-US" dirty="0"/>
              <a:t>(OSDI 2004)</a:t>
            </a:r>
          </a:p>
        </p:txBody>
      </p:sp>
      <p:cxnSp>
        <p:nvCxnSpPr>
          <p:cNvPr id="9" name="Straight Connector 8">
            <a:extLst>
              <a:ext uri="{FF2B5EF4-FFF2-40B4-BE49-F238E27FC236}">
                <a16:creationId xmlns:a16="http://schemas.microsoft.com/office/drawing/2014/main" id="{D2497BB9-5AEC-4942-B4C3-8CDFC3CED9E5}"/>
              </a:ext>
            </a:extLst>
          </p:cNvPr>
          <p:cNvCxnSpPr/>
          <p:nvPr/>
        </p:nvCxnSpPr>
        <p:spPr>
          <a:xfrm>
            <a:off x="2124419" y="3569465"/>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F101FA8-4961-2A4C-ABB6-8E4DC7E09CFB}"/>
              </a:ext>
            </a:extLst>
          </p:cNvPr>
          <p:cNvSpPr txBox="1"/>
          <p:nvPr/>
        </p:nvSpPr>
        <p:spPr>
          <a:xfrm>
            <a:off x="1642981" y="3991852"/>
            <a:ext cx="1329210" cy="923330"/>
          </a:xfrm>
          <a:prstGeom prst="rect">
            <a:avLst/>
          </a:prstGeom>
          <a:noFill/>
        </p:spPr>
        <p:txBody>
          <a:bodyPr wrap="none" rtlCol="0">
            <a:spAutoFit/>
          </a:bodyPr>
          <a:lstStyle/>
          <a:p>
            <a:r>
              <a:rPr lang="en-US" dirty="0"/>
              <a:t>Google </a:t>
            </a:r>
            <a:br>
              <a:rPr lang="en-US" dirty="0"/>
            </a:br>
            <a:r>
              <a:rPr lang="en-US" dirty="0"/>
              <a:t>GFS </a:t>
            </a:r>
            <a:br>
              <a:rPr lang="en-US" dirty="0"/>
            </a:br>
            <a:r>
              <a:rPr lang="en-US" dirty="0"/>
              <a:t>(SOSP 2003)</a:t>
            </a:r>
          </a:p>
        </p:txBody>
      </p:sp>
      <p:cxnSp>
        <p:nvCxnSpPr>
          <p:cNvPr id="12" name="Straight Connector 11">
            <a:extLst>
              <a:ext uri="{FF2B5EF4-FFF2-40B4-BE49-F238E27FC236}">
                <a16:creationId xmlns:a16="http://schemas.microsoft.com/office/drawing/2014/main" id="{2BA33A19-C850-3847-9D68-8CC64A947BCB}"/>
              </a:ext>
            </a:extLst>
          </p:cNvPr>
          <p:cNvCxnSpPr/>
          <p:nvPr/>
        </p:nvCxnSpPr>
        <p:spPr>
          <a:xfrm>
            <a:off x="3755328" y="3536749"/>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142D7E-A2F5-124F-9736-F493701D172F}"/>
              </a:ext>
            </a:extLst>
          </p:cNvPr>
          <p:cNvSpPr txBox="1"/>
          <p:nvPr/>
        </p:nvSpPr>
        <p:spPr>
          <a:xfrm>
            <a:off x="3315102" y="3991852"/>
            <a:ext cx="1305165" cy="923330"/>
          </a:xfrm>
          <a:prstGeom prst="rect">
            <a:avLst/>
          </a:prstGeom>
          <a:noFill/>
        </p:spPr>
        <p:txBody>
          <a:bodyPr wrap="none" rtlCol="0">
            <a:spAutoFit/>
          </a:bodyPr>
          <a:lstStyle/>
          <a:p>
            <a:r>
              <a:rPr lang="en-US" dirty="0"/>
              <a:t>Google</a:t>
            </a:r>
            <a:br>
              <a:rPr lang="en-US" dirty="0"/>
            </a:br>
            <a:r>
              <a:rPr lang="en-US" dirty="0" err="1"/>
              <a:t>BigTable</a:t>
            </a:r>
            <a:br>
              <a:rPr lang="en-US" dirty="0"/>
            </a:br>
            <a:r>
              <a:rPr lang="en-US" dirty="0"/>
              <a:t>(OSDI 2006)</a:t>
            </a:r>
          </a:p>
        </p:txBody>
      </p:sp>
      <p:cxnSp>
        <p:nvCxnSpPr>
          <p:cNvPr id="14" name="Straight Connector 13">
            <a:extLst>
              <a:ext uri="{FF2B5EF4-FFF2-40B4-BE49-F238E27FC236}">
                <a16:creationId xmlns:a16="http://schemas.microsoft.com/office/drawing/2014/main" id="{945FB33E-FB9C-F446-904D-B8E951BA7FA7}"/>
              </a:ext>
            </a:extLst>
          </p:cNvPr>
          <p:cNvCxnSpPr/>
          <p:nvPr/>
        </p:nvCxnSpPr>
        <p:spPr>
          <a:xfrm>
            <a:off x="6892887" y="3556612"/>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5B9AE0-2F2A-9345-A0F4-0BC0F98C6354}"/>
              </a:ext>
            </a:extLst>
          </p:cNvPr>
          <p:cNvCxnSpPr/>
          <p:nvPr/>
        </p:nvCxnSpPr>
        <p:spPr>
          <a:xfrm>
            <a:off x="3863250" y="3536749"/>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CE32DD-3435-E947-895D-D078905CD357}"/>
              </a:ext>
            </a:extLst>
          </p:cNvPr>
          <p:cNvSpPr txBox="1"/>
          <p:nvPr/>
        </p:nvSpPr>
        <p:spPr>
          <a:xfrm>
            <a:off x="3423310" y="2609929"/>
            <a:ext cx="979755" cy="923330"/>
          </a:xfrm>
          <a:prstGeom prst="rect">
            <a:avLst/>
          </a:prstGeom>
          <a:noFill/>
        </p:spPr>
        <p:txBody>
          <a:bodyPr wrap="none" rtlCol="0">
            <a:spAutoFit/>
          </a:bodyPr>
          <a:lstStyle/>
          <a:p>
            <a:r>
              <a:rPr lang="en-US" dirty="0"/>
              <a:t>Apache</a:t>
            </a:r>
            <a:br>
              <a:rPr lang="en-US" dirty="0"/>
            </a:br>
            <a:r>
              <a:rPr lang="en-US" dirty="0"/>
              <a:t>Hadoop </a:t>
            </a:r>
          </a:p>
          <a:p>
            <a:r>
              <a:rPr lang="en-US" dirty="0"/>
              <a:t>(2006)</a:t>
            </a:r>
          </a:p>
        </p:txBody>
      </p:sp>
      <p:cxnSp>
        <p:nvCxnSpPr>
          <p:cNvPr id="17" name="Straight Connector 16">
            <a:extLst>
              <a:ext uri="{FF2B5EF4-FFF2-40B4-BE49-F238E27FC236}">
                <a16:creationId xmlns:a16="http://schemas.microsoft.com/office/drawing/2014/main" id="{EE668F93-946A-DB4C-BAFE-DBAAC6E5C131}"/>
              </a:ext>
            </a:extLst>
          </p:cNvPr>
          <p:cNvCxnSpPr/>
          <p:nvPr/>
        </p:nvCxnSpPr>
        <p:spPr>
          <a:xfrm>
            <a:off x="4534013" y="3536749"/>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A31951-1755-1444-8676-591700C272D0}"/>
              </a:ext>
            </a:extLst>
          </p:cNvPr>
          <p:cNvSpPr txBox="1"/>
          <p:nvPr/>
        </p:nvSpPr>
        <p:spPr>
          <a:xfrm>
            <a:off x="6514001" y="2842269"/>
            <a:ext cx="793807" cy="646331"/>
          </a:xfrm>
          <a:prstGeom prst="rect">
            <a:avLst/>
          </a:prstGeom>
          <a:noFill/>
        </p:spPr>
        <p:txBody>
          <a:bodyPr wrap="none" rtlCol="0">
            <a:spAutoFit/>
          </a:bodyPr>
          <a:lstStyle/>
          <a:p>
            <a:r>
              <a:rPr lang="en-US" dirty="0"/>
              <a:t>Spark</a:t>
            </a:r>
          </a:p>
          <a:p>
            <a:r>
              <a:rPr lang="en-US" dirty="0"/>
              <a:t>(2011)</a:t>
            </a:r>
          </a:p>
        </p:txBody>
      </p:sp>
      <p:cxnSp>
        <p:nvCxnSpPr>
          <p:cNvPr id="19" name="Straight Connector 18">
            <a:extLst>
              <a:ext uri="{FF2B5EF4-FFF2-40B4-BE49-F238E27FC236}">
                <a16:creationId xmlns:a16="http://schemas.microsoft.com/office/drawing/2014/main" id="{3CADC9B8-72A3-5E4B-8AFE-FF5FFD1F9F3F}"/>
              </a:ext>
            </a:extLst>
          </p:cNvPr>
          <p:cNvCxnSpPr/>
          <p:nvPr/>
        </p:nvCxnSpPr>
        <p:spPr>
          <a:xfrm>
            <a:off x="7034270" y="3563956"/>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EE84DA-A376-E647-AC23-A92D69B2220E}"/>
              </a:ext>
            </a:extLst>
          </p:cNvPr>
          <p:cNvSpPr txBox="1"/>
          <p:nvPr/>
        </p:nvSpPr>
        <p:spPr>
          <a:xfrm>
            <a:off x="6734978" y="3991852"/>
            <a:ext cx="798617" cy="923330"/>
          </a:xfrm>
          <a:prstGeom prst="rect">
            <a:avLst/>
          </a:prstGeom>
          <a:noFill/>
        </p:spPr>
        <p:txBody>
          <a:bodyPr wrap="none" rtlCol="0">
            <a:spAutoFit/>
          </a:bodyPr>
          <a:lstStyle/>
          <a:p>
            <a:r>
              <a:rPr lang="en-US" dirty="0"/>
              <a:t>YARN/</a:t>
            </a:r>
            <a:br>
              <a:rPr lang="en-US" dirty="0"/>
            </a:br>
            <a:r>
              <a:rPr lang="en-US" dirty="0" err="1"/>
              <a:t>Mesos</a:t>
            </a:r>
            <a:endParaRPr lang="en-US" dirty="0"/>
          </a:p>
          <a:p>
            <a:r>
              <a:rPr lang="en-US" dirty="0"/>
              <a:t>(2011)</a:t>
            </a:r>
          </a:p>
        </p:txBody>
      </p:sp>
      <p:sp>
        <p:nvSpPr>
          <p:cNvPr id="21" name="TextBox 20">
            <a:extLst>
              <a:ext uri="{FF2B5EF4-FFF2-40B4-BE49-F238E27FC236}">
                <a16:creationId xmlns:a16="http://schemas.microsoft.com/office/drawing/2014/main" id="{A649DFBE-9B1A-5441-91EB-77C66FCD9E71}"/>
              </a:ext>
            </a:extLst>
          </p:cNvPr>
          <p:cNvSpPr txBox="1"/>
          <p:nvPr/>
        </p:nvSpPr>
        <p:spPr>
          <a:xfrm>
            <a:off x="4286161" y="2626801"/>
            <a:ext cx="885179" cy="923330"/>
          </a:xfrm>
          <a:prstGeom prst="rect">
            <a:avLst/>
          </a:prstGeom>
          <a:noFill/>
        </p:spPr>
        <p:txBody>
          <a:bodyPr wrap="none" rtlCol="0">
            <a:spAutoFit/>
          </a:bodyPr>
          <a:lstStyle/>
          <a:p>
            <a:r>
              <a:rPr lang="en-US" dirty="0"/>
              <a:t>Apache</a:t>
            </a:r>
          </a:p>
          <a:p>
            <a:r>
              <a:rPr lang="en-US" dirty="0" err="1"/>
              <a:t>HBase</a:t>
            </a:r>
            <a:r>
              <a:rPr lang="en-US" dirty="0"/>
              <a:t> </a:t>
            </a:r>
          </a:p>
          <a:p>
            <a:r>
              <a:rPr lang="en-US" dirty="0"/>
              <a:t>(2007)</a:t>
            </a:r>
          </a:p>
        </p:txBody>
      </p:sp>
      <p:cxnSp>
        <p:nvCxnSpPr>
          <p:cNvPr id="22" name="Straight Connector 21">
            <a:extLst>
              <a:ext uri="{FF2B5EF4-FFF2-40B4-BE49-F238E27FC236}">
                <a16:creationId xmlns:a16="http://schemas.microsoft.com/office/drawing/2014/main" id="{FFF7BC24-E874-E94F-947B-8665B78BD2F1}"/>
              </a:ext>
            </a:extLst>
          </p:cNvPr>
          <p:cNvCxnSpPr/>
          <p:nvPr/>
        </p:nvCxnSpPr>
        <p:spPr>
          <a:xfrm>
            <a:off x="8719850" y="3536749"/>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51F89C5-3D56-EE48-8C02-1E3D01940427}"/>
              </a:ext>
            </a:extLst>
          </p:cNvPr>
          <p:cNvSpPr txBox="1"/>
          <p:nvPr/>
        </p:nvSpPr>
        <p:spPr>
          <a:xfrm>
            <a:off x="8324782" y="2688962"/>
            <a:ext cx="1214820" cy="923330"/>
          </a:xfrm>
          <a:prstGeom prst="rect">
            <a:avLst/>
          </a:prstGeom>
          <a:noFill/>
        </p:spPr>
        <p:txBody>
          <a:bodyPr wrap="none" rtlCol="0">
            <a:spAutoFit/>
          </a:bodyPr>
          <a:lstStyle/>
          <a:p>
            <a:r>
              <a:rPr lang="en-US" dirty="0"/>
              <a:t>Google</a:t>
            </a:r>
            <a:br>
              <a:rPr lang="en-US" dirty="0"/>
            </a:br>
            <a:r>
              <a:rPr lang="en-US" dirty="0" err="1"/>
              <a:t>Tensorflow</a:t>
            </a:r>
            <a:endParaRPr lang="en-US" dirty="0"/>
          </a:p>
          <a:p>
            <a:r>
              <a:rPr lang="en-US" dirty="0"/>
              <a:t>(2015)</a:t>
            </a:r>
          </a:p>
        </p:txBody>
      </p:sp>
      <p:cxnSp>
        <p:nvCxnSpPr>
          <p:cNvPr id="24" name="Straight Connector 23">
            <a:extLst>
              <a:ext uri="{FF2B5EF4-FFF2-40B4-BE49-F238E27FC236}">
                <a16:creationId xmlns:a16="http://schemas.microsoft.com/office/drawing/2014/main" id="{2038F9DD-E2D7-CC4B-BC2A-F08351D440AC}"/>
              </a:ext>
            </a:extLst>
          </p:cNvPr>
          <p:cNvCxnSpPr/>
          <p:nvPr/>
        </p:nvCxnSpPr>
        <p:spPr>
          <a:xfrm>
            <a:off x="9731566" y="3556612"/>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7D1908-5AF5-AE47-AC1E-AB65AB2FC268}"/>
              </a:ext>
            </a:extLst>
          </p:cNvPr>
          <p:cNvSpPr txBox="1"/>
          <p:nvPr/>
        </p:nvSpPr>
        <p:spPr>
          <a:xfrm>
            <a:off x="9444278" y="2676451"/>
            <a:ext cx="1077731" cy="923330"/>
          </a:xfrm>
          <a:prstGeom prst="rect">
            <a:avLst/>
          </a:prstGeom>
          <a:noFill/>
        </p:spPr>
        <p:txBody>
          <a:bodyPr wrap="none" rtlCol="0">
            <a:spAutoFit/>
          </a:bodyPr>
          <a:lstStyle/>
          <a:p>
            <a:r>
              <a:rPr lang="en-US" dirty="0"/>
              <a:t>Facebook</a:t>
            </a:r>
            <a:br>
              <a:rPr lang="en-US" dirty="0"/>
            </a:br>
            <a:r>
              <a:rPr lang="en-US" dirty="0"/>
              <a:t>Caffe2</a:t>
            </a:r>
          </a:p>
          <a:p>
            <a:r>
              <a:rPr lang="en-US" dirty="0"/>
              <a:t>(2017)</a:t>
            </a:r>
          </a:p>
        </p:txBody>
      </p:sp>
      <p:cxnSp>
        <p:nvCxnSpPr>
          <p:cNvPr id="26" name="Straight Connector 25">
            <a:extLst>
              <a:ext uri="{FF2B5EF4-FFF2-40B4-BE49-F238E27FC236}">
                <a16:creationId xmlns:a16="http://schemas.microsoft.com/office/drawing/2014/main" id="{834A99CF-C25C-F54B-B9E8-A0C01C6011B0}"/>
              </a:ext>
            </a:extLst>
          </p:cNvPr>
          <p:cNvCxnSpPr/>
          <p:nvPr/>
        </p:nvCxnSpPr>
        <p:spPr>
          <a:xfrm>
            <a:off x="9539602" y="3556612"/>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65DE0E9-5FC6-4948-8EB6-8FAE12836F92}"/>
              </a:ext>
            </a:extLst>
          </p:cNvPr>
          <p:cNvSpPr txBox="1"/>
          <p:nvPr/>
        </p:nvSpPr>
        <p:spPr>
          <a:xfrm>
            <a:off x="9205716" y="5098409"/>
            <a:ext cx="885179" cy="923330"/>
          </a:xfrm>
          <a:prstGeom prst="rect">
            <a:avLst/>
          </a:prstGeom>
          <a:noFill/>
        </p:spPr>
        <p:txBody>
          <a:bodyPr wrap="none" rtlCol="0">
            <a:spAutoFit/>
          </a:bodyPr>
          <a:lstStyle/>
          <a:p>
            <a:r>
              <a:rPr lang="en-US" dirty="0"/>
              <a:t>Apache</a:t>
            </a:r>
            <a:br>
              <a:rPr lang="en-US" dirty="0"/>
            </a:br>
            <a:r>
              <a:rPr lang="en-US" dirty="0" err="1"/>
              <a:t>MXNet</a:t>
            </a:r>
            <a:endParaRPr lang="en-US" dirty="0"/>
          </a:p>
          <a:p>
            <a:r>
              <a:rPr lang="en-US" dirty="0"/>
              <a:t>(2017)</a:t>
            </a:r>
          </a:p>
        </p:txBody>
      </p:sp>
      <p:cxnSp>
        <p:nvCxnSpPr>
          <p:cNvPr id="28" name="Straight Connector 27">
            <a:extLst>
              <a:ext uri="{FF2B5EF4-FFF2-40B4-BE49-F238E27FC236}">
                <a16:creationId xmlns:a16="http://schemas.microsoft.com/office/drawing/2014/main" id="{83FD8BD5-5630-F640-AA42-BBAB25CF4BB3}"/>
              </a:ext>
            </a:extLst>
          </p:cNvPr>
          <p:cNvCxnSpPr/>
          <p:nvPr/>
        </p:nvCxnSpPr>
        <p:spPr>
          <a:xfrm>
            <a:off x="9377689" y="3561483"/>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100B04F-CC9C-4E41-9748-D38251B49B26}"/>
              </a:ext>
            </a:extLst>
          </p:cNvPr>
          <p:cNvSpPr txBox="1"/>
          <p:nvPr/>
        </p:nvSpPr>
        <p:spPr>
          <a:xfrm>
            <a:off x="8932192" y="3943704"/>
            <a:ext cx="918713" cy="923330"/>
          </a:xfrm>
          <a:prstGeom prst="rect">
            <a:avLst/>
          </a:prstGeom>
          <a:noFill/>
        </p:spPr>
        <p:txBody>
          <a:bodyPr wrap="none" rtlCol="0">
            <a:spAutoFit/>
          </a:bodyPr>
          <a:lstStyle/>
          <a:p>
            <a:r>
              <a:rPr lang="en-US" dirty="0"/>
              <a:t>Apache</a:t>
            </a:r>
          </a:p>
          <a:p>
            <a:r>
              <a:rPr lang="en-US" dirty="0" err="1"/>
              <a:t>PyTorch</a:t>
            </a:r>
            <a:endParaRPr lang="en-US" dirty="0"/>
          </a:p>
          <a:p>
            <a:r>
              <a:rPr lang="en-US" dirty="0"/>
              <a:t>(2016)</a:t>
            </a:r>
          </a:p>
        </p:txBody>
      </p:sp>
      <p:sp>
        <p:nvSpPr>
          <p:cNvPr id="31" name="TextBox 30">
            <a:extLst>
              <a:ext uri="{FF2B5EF4-FFF2-40B4-BE49-F238E27FC236}">
                <a16:creationId xmlns:a16="http://schemas.microsoft.com/office/drawing/2014/main" id="{FC7A7CD7-9047-8146-A877-3B6DB6CFA053}"/>
              </a:ext>
            </a:extLst>
          </p:cNvPr>
          <p:cNvSpPr txBox="1"/>
          <p:nvPr/>
        </p:nvSpPr>
        <p:spPr>
          <a:xfrm>
            <a:off x="8086020" y="3938917"/>
            <a:ext cx="885179" cy="923330"/>
          </a:xfrm>
          <a:prstGeom prst="rect">
            <a:avLst/>
          </a:prstGeom>
          <a:noFill/>
        </p:spPr>
        <p:txBody>
          <a:bodyPr wrap="none" rtlCol="0">
            <a:spAutoFit/>
          </a:bodyPr>
          <a:lstStyle/>
          <a:p>
            <a:r>
              <a:rPr lang="en-US" dirty="0"/>
              <a:t>Apache</a:t>
            </a:r>
            <a:br>
              <a:rPr lang="en-US" dirty="0"/>
            </a:br>
            <a:r>
              <a:rPr lang="en-US" dirty="0" err="1"/>
              <a:t>Tez</a:t>
            </a:r>
            <a:endParaRPr lang="en-US" dirty="0"/>
          </a:p>
          <a:p>
            <a:r>
              <a:rPr lang="en-US" dirty="0"/>
              <a:t>(2015)</a:t>
            </a:r>
          </a:p>
        </p:txBody>
      </p:sp>
      <p:cxnSp>
        <p:nvCxnSpPr>
          <p:cNvPr id="32" name="Straight Connector 31">
            <a:extLst>
              <a:ext uri="{FF2B5EF4-FFF2-40B4-BE49-F238E27FC236}">
                <a16:creationId xmlns:a16="http://schemas.microsoft.com/office/drawing/2014/main" id="{E2CBE0C3-6DBA-A646-988A-F65F6B606512}"/>
              </a:ext>
            </a:extLst>
          </p:cNvPr>
          <p:cNvCxnSpPr/>
          <p:nvPr/>
        </p:nvCxnSpPr>
        <p:spPr>
          <a:xfrm>
            <a:off x="8561828" y="3550131"/>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B0073C7-5865-BC42-9416-581EDB760D0B}"/>
              </a:ext>
            </a:extLst>
          </p:cNvPr>
          <p:cNvCxnSpPr/>
          <p:nvPr/>
        </p:nvCxnSpPr>
        <p:spPr>
          <a:xfrm>
            <a:off x="6362241" y="3565793"/>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50DA9F4-4388-4044-9528-C9F4DE11C088}"/>
              </a:ext>
            </a:extLst>
          </p:cNvPr>
          <p:cNvSpPr txBox="1"/>
          <p:nvPr/>
        </p:nvSpPr>
        <p:spPr>
          <a:xfrm>
            <a:off x="5511749" y="2851993"/>
            <a:ext cx="1156855" cy="646331"/>
          </a:xfrm>
          <a:prstGeom prst="rect">
            <a:avLst/>
          </a:prstGeom>
          <a:noFill/>
        </p:spPr>
        <p:txBody>
          <a:bodyPr wrap="none" rtlCol="0">
            <a:spAutoFit/>
          </a:bodyPr>
          <a:lstStyle/>
          <a:p>
            <a:r>
              <a:rPr lang="en-US" dirty="0" err="1"/>
              <a:t>FlumeJava</a:t>
            </a:r>
            <a:endParaRPr lang="en-US" dirty="0"/>
          </a:p>
          <a:p>
            <a:r>
              <a:rPr lang="en-US" dirty="0"/>
              <a:t>      (2010)</a:t>
            </a:r>
          </a:p>
        </p:txBody>
      </p:sp>
      <p:cxnSp>
        <p:nvCxnSpPr>
          <p:cNvPr id="36" name="Straight Connector 35">
            <a:extLst>
              <a:ext uri="{FF2B5EF4-FFF2-40B4-BE49-F238E27FC236}">
                <a16:creationId xmlns:a16="http://schemas.microsoft.com/office/drawing/2014/main" id="{4753C6F4-DC6E-8D40-85A4-4DA775C352BF}"/>
              </a:ext>
            </a:extLst>
          </p:cNvPr>
          <p:cNvCxnSpPr/>
          <p:nvPr/>
        </p:nvCxnSpPr>
        <p:spPr>
          <a:xfrm>
            <a:off x="9205716" y="3556612"/>
            <a:ext cx="0" cy="35254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1C0733-3702-A442-A500-25F68DA4AED4}"/>
              </a:ext>
            </a:extLst>
          </p:cNvPr>
          <p:cNvCxnSpPr/>
          <p:nvPr/>
        </p:nvCxnSpPr>
        <p:spPr>
          <a:xfrm flipV="1">
            <a:off x="9205716" y="2423711"/>
            <a:ext cx="0" cy="106488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F89BD08-AF97-C642-B6C8-D57514743B1B}"/>
              </a:ext>
            </a:extLst>
          </p:cNvPr>
          <p:cNvSpPr txBox="1"/>
          <p:nvPr/>
        </p:nvSpPr>
        <p:spPr>
          <a:xfrm>
            <a:off x="8721274" y="1595732"/>
            <a:ext cx="938077" cy="923330"/>
          </a:xfrm>
          <a:prstGeom prst="rect">
            <a:avLst/>
          </a:prstGeom>
          <a:noFill/>
        </p:spPr>
        <p:txBody>
          <a:bodyPr wrap="none" rtlCol="0">
            <a:spAutoFit/>
          </a:bodyPr>
          <a:lstStyle/>
          <a:p>
            <a:r>
              <a:rPr lang="en-US" dirty="0"/>
              <a:t>Apache </a:t>
            </a:r>
            <a:br>
              <a:rPr lang="en-US" dirty="0"/>
            </a:br>
            <a:r>
              <a:rPr lang="en-US" dirty="0"/>
              <a:t>Beam</a:t>
            </a:r>
          </a:p>
          <a:p>
            <a:r>
              <a:rPr lang="en-US" dirty="0"/>
              <a:t>(2016)</a:t>
            </a:r>
          </a:p>
        </p:txBody>
      </p:sp>
      <p:cxnSp>
        <p:nvCxnSpPr>
          <p:cNvPr id="40" name="Straight Connector 39">
            <a:extLst>
              <a:ext uri="{FF2B5EF4-FFF2-40B4-BE49-F238E27FC236}">
                <a16:creationId xmlns:a16="http://schemas.microsoft.com/office/drawing/2014/main" id="{98E40CB8-32A7-2B4C-A219-AF75615C6E00}"/>
              </a:ext>
            </a:extLst>
          </p:cNvPr>
          <p:cNvCxnSpPr/>
          <p:nvPr/>
        </p:nvCxnSpPr>
        <p:spPr>
          <a:xfrm flipV="1">
            <a:off x="9544398" y="3991852"/>
            <a:ext cx="0" cy="106488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097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9B5-9A89-FA4A-86D3-6398222178CB}"/>
              </a:ext>
            </a:extLst>
          </p:cNvPr>
          <p:cNvSpPr>
            <a:spLocks noGrp="1"/>
          </p:cNvSpPr>
          <p:nvPr>
            <p:ph type="title"/>
          </p:nvPr>
        </p:nvSpPr>
        <p:spPr/>
        <p:txBody>
          <a:bodyPr/>
          <a:lstStyle/>
          <a:p>
            <a:r>
              <a:rPr lang="en-US" dirty="0"/>
              <a:t>Dataflow</a:t>
            </a:r>
            <a:r>
              <a:rPr lang="ko-KR" altLang="en-US" dirty="0"/>
              <a:t> </a:t>
            </a:r>
            <a:r>
              <a:rPr lang="en-US" altLang="ko-KR" dirty="0"/>
              <a:t>systems</a:t>
            </a:r>
            <a:endParaRPr lang="en-US" dirty="0"/>
          </a:p>
        </p:txBody>
      </p:sp>
      <p:sp>
        <p:nvSpPr>
          <p:cNvPr id="3" name="Content Placeholder 2">
            <a:extLst>
              <a:ext uri="{FF2B5EF4-FFF2-40B4-BE49-F238E27FC236}">
                <a16:creationId xmlns:a16="http://schemas.microsoft.com/office/drawing/2014/main" id="{56CD68D6-D123-9949-A504-9A92BC17C3A0}"/>
              </a:ext>
            </a:extLst>
          </p:cNvPr>
          <p:cNvSpPr>
            <a:spLocks noGrp="1"/>
          </p:cNvSpPr>
          <p:nvPr>
            <p:ph idx="1"/>
          </p:nvPr>
        </p:nvSpPr>
        <p:spPr/>
        <p:txBody>
          <a:bodyPr/>
          <a:lstStyle/>
          <a:p>
            <a:r>
              <a:rPr lang="en-US" dirty="0"/>
              <a:t>Dataflow graph: a directed acyclic graph of operators</a:t>
            </a:r>
          </a:p>
          <a:p>
            <a:pPr marL="0" indent="0">
              <a:buNone/>
            </a:pPr>
            <a:endParaRPr lang="en-US" dirty="0"/>
          </a:p>
        </p:txBody>
      </p:sp>
      <p:sp>
        <p:nvSpPr>
          <p:cNvPr id="4" name="Shape 999">
            <a:extLst>
              <a:ext uri="{FF2B5EF4-FFF2-40B4-BE49-F238E27FC236}">
                <a16:creationId xmlns:a16="http://schemas.microsoft.com/office/drawing/2014/main" id="{6F684720-404C-5443-B8B9-AFAADC753ECD}"/>
              </a:ext>
            </a:extLst>
          </p:cNvPr>
          <p:cNvSpPr/>
          <p:nvPr/>
        </p:nvSpPr>
        <p:spPr>
          <a:xfrm>
            <a:off x="1204152" y="2726838"/>
            <a:ext cx="1579500" cy="1579499"/>
          </a:xfrm>
          <a:prstGeom prst="ellipse">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800"/>
              <a:t>Create 1st Model</a:t>
            </a:r>
          </a:p>
        </p:txBody>
      </p:sp>
      <p:cxnSp>
        <p:nvCxnSpPr>
          <p:cNvPr id="5" name="Shape 1000">
            <a:extLst>
              <a:ext uri="{FF2B5EF4-FFF2-40B4-BE49-F238E27FC236}">
                <a16:creationId xmlns:a16="http://schemas.microsoft.com/office/drawing/2014/main" id="{DB88CF28-2ABF-1D4D-B91B-AE743CC4C36F}"/>
              </a:ext>
            </a:extLst>
          </p:cNvPr>
          <p:cNvCxnSpPr>
            <a:cxnSpLocks/>
            <a:stCxn id="4" idx="6"/>
            <a:endCxn id="8" idx="2"/>
          </p:cNvCxnSpPr>
          <p:nvPr/>
        </p:nvCxnSpPr>
        <p:spPr>
          <a:xfrm flipV="1">
            <a:off x="2783652" y="3500263"/>
            <a:ext cx="464841" cy="16325"/>
          </a:xfrm>
          <a:prstGeom prst="straightConnector1">
            <a:avLst/>
          </a:prstGeom>
          <a:noFill/>
          <a:ln w="28575" cap="flat" cmpd="sng">
            <a:solidFill>
              <a:srgbClr val="000000"/>
            </a:solidFill>
            <a:prstDash val="solid"/>
            <a:round/>
            <a:headEnd type="none" w="lg" len="lg"/>
            <a:tailEnd type="triangle" w="lg" len="lg"/>
          </a:ln>
        </p:spPr>
      </p:cxnSp>
      <p:cxnSp>
        <p:nvCxnSpPr>
          <p:cNvPr id="6" name="Shape 1001">
            <a:extLst>
              <a:ext uri="{FF2B5EF4-FFF2-40B4-BE49-F238E27FC236}">
                <a16:creationId xmlns:a16="http://schemas.microsoft.com/office/drawing/2014/main" id="{EEF263B7-DAF1-CA4D-951E-5E38347164C6}"/>
              </a:ext>
            </a:extLst>
          </p:cNvPr>
          <p:cNvCxnSpPr/>
          <p:nvPr/>
        </p:nvCxnSpPr>
        <p:spPr>
          <a:xfrm rot="-5400000">
            <a:off x="2826732" y="2986420"/>
            <a:ext cx="487200" cy="558900"/>
          </a:xfrm>
          <a:prstGeom prst="straightConnector1">
            <a:avLst/>
          </a:prstGeom>
          <a:noFill/>
          <a:ln w="28575" cap="flat" cmpd="sng">
            <a:solidFill>
              <a:srgbClr val="000000"/>
            </a:solidFill>
            <a:prstDash val="solid"/>
            <a:round/>
            <a:headEnd type="none" w="lg" len="lg"/>
            <a:tailEnd type="triangle" w="lg" len="lg"/>
          </a:ln>
        </p:spPr>
      </p:cxnSp>
      <p:cxnSp>
        <p:nvCxnSpPr>
          <p:cNvPr id="7" name="Shape 1002">
            <a:extLst>
              <a:ext uri="{FF2B5EF4-FFF2-40B4-BE49-F238E27FC236}">
                <a16:creationId xmlns:a16="http://schemas.microsoft.com/office/drawing/2014/main" id="{4391FE08-492B-5D4F-86C8-5B0050BB74DF}"/>
              </a:ext>
            </a:extLst>
          </p:cNvPr>
          <p:cNvCxnSpPr/>
          <p:nvPr/>
        </p:nvCxnSpPr>
        <p:spPr>
          <a:xfrm rot="-5400000" flipH="1">
            <a:off x="2808578" y="3470111"/>
            <a:ext cx="516300" cy="565500"/>
          </a:xfrm>
          <a:prstGeom prst="straightConnector1">
            <a:avLst/>
          </a:prstGeom>
          <a:noFill/>
          <a:ln w="28575" cap="flat" cmpd="sng">
            <a:solidFill>
              <a:srgbClr val="000000"/>
            </a:solidFill>
            <a:prstDash val="solid"/>
            <a:round/>
            <a:headEnd type="none" w="lg" len="lg"/>
            <a:tailEnd type="triangle" w="lg" len="lg"/>
          </a:ln>
        </p:spPr>
      </p:cxnSp>
      <p:sp>
        <p:nvSpPr>
          <p:cNvPr id="8" name="Shape 1003">
            <a:extLst>
              <a:ext uri="{FF2B5EF4-FFF2-40B4-BE49-F238E27FC236}">
                <a16:creationId xmlns:a16="http://schemas.microsoft.com/office/drawing/2014/main" id="{E2637D30-7C45-774F-A8B9-212C9B9D184D}"/>
              </a:ext>
            </a:extLst>
          </p:cNvPr>
          <p:cNvSpPr/>
          <p:nvPr/>
        </p:nvSpPr>
        <p:spPr>
          <a:xfrm>
            <a:off x="3248493" y="2710513"/>
            <a:ext cx="1579499" cy="1579499"/>
          </a:xfrm>
          <a:prstGeom prst="ellipse">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Compute Gradient</a:t>
            </a:r>
          </a:p>
        </p:txBody>
      </p:sp>
      <p:sp>
        <p:nvSpPr>
          <p:cNvPr id="9" name="Shape 1004">
            <a:extLst>
              <a:ext uri="{FF2B5EF4-FFF2-40B4-BE49-F238E27FC236}">
                <a16:creationId xmlns:a16="http://schemas.microsoft.com/office/drawing/2014/main" id="{950FEECF-0451-7C43-BC1D-6ADD3EC5CAEA}"/>
              </a:ext>
            </a:extLst>
          </p:cNvPr>
          <p:cNvSpPr/>
          <p:nvPr/>
        </p:nvSpPr>
        <p:spPr>
          <a:xfrm>
            <a:off x="5253725" y="2710688"/>
            <a:ext cx="1579500" cy="1579499"/>
          </a:xfrm>
          <a:prstGeom prst="ellipse">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Aggr</a:t>
            </a:r>
          </a:p>
          <a:p>
            <a:pPr lvl="0" algn="ctr" rtl="0">
              <a:spcBef>
                <a:spcPts val="0"/>
              </a:spcBef>
              <a:buNone/>
            </a:pPr>
            <a:r>
              <a:rPr lang="en" sz="1800"/>
              <a:t>Gradient</a:t>
            </a:r>
          </a:p>
        </p:txBody>
      </p:sp>
      <p:sp>
        <p:nvSpPr>
          <p:cNvPr id="10" name="Shape 1005">
            <a:extLst>
              <a:ext uri="{FF2B5EF4-FFF2-40B4-BE49-F238E27FC236}">
                <a16:creationId xmlns:a16="http://schemas.microsoft.com/office/drawing/2014/main" id="{37C72E92-06CF-9C4A-8007-75B46D21087E}"/>
              </a:ext>
            </a:extLst>
          </p:cNvPr>
          <p:cNvSpPr/>
          <p:nvPr/>
        </p:nvSpPr>
        <p:spPr>
          <a:xfrm>
            <a:off x="7405158" y="2710502"/>
            <a:ext cx="1579499" cy="1579499"/>
          </a:xfrm>
          <a:prstGeom prst="ellipse">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Compute 2nd Model</a:t>
            </a:r>
          </a:p>
        </p:txBody>
      </p:sp>
      <p:sp>
        <p:nvSpPr>
          <p:cNvPr id="11" name="Shape 1006">
            <a:extLst>
              <a:ext uri="{FF2B5EF4-FFF2-40B4-BE49-F238E27FC236}">
                <a16:creationId xmlns:a16="http://schemas.microsoft.com/office/drawing/2014/main" id="{CF8CF3FF-B5AC-8A40-837D-2BDCE0865B78}"/>
              </a:ext>
            </a:extLst>
          </p:cNvPr>
          <p:cNvSpPr/>
          <p:nvPr/>
        </p:nvSpPr>
        <p:spPr>
          <a:xfrm>
            <a:off x="5565338" y="4498335"/>
            <a:ext cx="1579500" cy="1579500"/>
          </a:xfrm>
          <a:prstGeom prst="ellipse">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Read Training Data</a:t>
            </a:r>
          </a:p>
        </p:txBody>
      </p:sp>
      <p:cxnSp>
        <p:nvCxnSpPr>
          <p:cNvPr id="12" name="Shape 1007">
            <a:extLst>
              <a:ext uri="{FF2B5EF4-FFF2-40B4-BE49-F238E27FC236}">
                <a16:creationId xmlns:a16="http://schemas.microsoft.com/office/drawing/2014/main" id="{62B3C140-12DC-2C43-8A69-E7BB589D1FBA}"/>
              </a:ext>
            </a:extLst>
          </p:cNvPr>
          <p:cNvCxnSpPr/>
          <p:nvPr/>
        </p:nvCxnSpPr>
        <p:spPr>
          <a:xfrm>
            <a:off x="4827993" y="3500263"/>
            <a:ext cx="425700" cy="300"/>
          </a:xfrm>
          <a:prstGeom prst="straightConnector1">
            <a:avLst/>
          </a:prstGeom>
          <a:noFill/>
          <a:ln w="28575" cap="flat" cmpd="sng">
            <a:solidFill>
              <a:schemeClr val="tx1"/>
            </a:solidFill>
            <a:prstDash val="solid"/>
            <a:round/>
            <a:headEnd type="none" w="lg" len="lg"/>
            <a:tailEnd type="triangle" w="lg" len="lg"/>
          </a:ln>
        </p:spPr>
      </p:cxnSp>
      <p:cxnSp>
        <p:nvCxnSpPr>
          <p:cNvPr id="13" name="Shape 1008">
            <a:extLst>
              <a:ext uri="{FF2B5EF4-FFF2-40B4-BE49-F238E27FC236}">
                <a16:creationId xmlns:a16="http://schemas.microsoft.com/office/drawing/2014/main" id="{A7418A52-15A2-F141-95B7-2E4888CF4CC7}"/>
              </a:ext>
            </a:extLst>
          </p:cNvPr>
          <p:cNvCxnSpPr/>
          <p:nvPr/>
        </p:nvCxnSpPr>
        <p:spPr>
          <a:xfrm>
            <a:off x="4596680" y="2941825"/>
            <a:ext cx="657000" cy="558600"/>
          </a:xfrm>
          <a:prstGeom prst="straightConnector1">
            <a:avLst/>
          </a:prstGeom>
          <a:noFill/>
          <a:ln w="28575" cap="flat" cmpd="sng">
            <a:solidFill>
              <a:schemeClr val="tx1"/>
            </a:solidFill>
            <a:prstDash val="solid"/>
            <a:round/>
            <a:headEnd type="none" w="lg" len="lg"/>
            <a:tailEnd type="triangle" w="lg" len="lg"/>
          </a:ln>
        </p:spPr>
      </p:cxnSp>
      <p:cxnSp>
        <p:nvCxnSpPr>
          <p:cNvPr id="14" name="Shape 1009">
            <a:extLst>
              <a:ext uri="{FF2B5EF4-FFF2-40B4-BE49-F238E27FC236}">
                <a16:creationId xmlns:a16="http://schemas.microsoft.com/office/drawing/2014/main" id="{C5C9E2E0-5B83-E742-82B7-1AC787D19B35}"/>
              </a:ext>
            </a:extLst>
          </p:cNvPr>
          <p:cNvCxnSpPr/>
          <p:nvPr/>
        </p:nvCxnSpPr>
        <p:spPr>
          <a:xfrm rot="10800000" flipH="1">
            <a:off x="4596680" y="3500400"/>
            <a:ext cx="657000" cy="558300"/>
          </a:xfrm>
          <a:prstGeom prst="straightConnector1">
            <a:avLst/>
          </a:prstGeom>
          <a:noFill/>
          <a:ln w="28575" cap="flat" cmpd="sng">
            <a:solidFill>
              <a:schemeClr val="tx1"/>
            </a:solidFill>
            <a:prstDash val="solid"/>
            <a:round/>
            <a:headEnd type="none" w="lg" len="lg"/>
            <a:tailEnd type="triangle" w="lg" len="lg"/>
          </a:ln>
        </p:spPr>
      </p:cxnSp>
      <p:cxnSp>
        <p:nvCxnSpPr>
          <p:cNvPr id="15" name="Shape 1010">
            <a:extLst>
              <a:ext uri="{FF2B5EF4-FFF2-40B4-BE49-F238E27FC236}">
                <a16:creationId xmlns:a16="http://schemas.microsoft.com/office/drawing/2014/main" id="{1DC2A2DF-F347-A440-8713-F7DE1774A816}"/>
              </a:ext>
            </a:extLst>
          </p:cNvPr>
          <p:cNvCxnSpPr/>
          <p:nvPr/>
        </p:nvCxnSpPr>
        <p:spPr>
          <a:xfrm rot="10800000" flipH="1">
            <a:off x="6833225" y="3500138"/>
            <a:ext cx="571800" cy="300"/>
          </a:xfrm>
          <a:prstGeom prst="straightConnector1">
            <a:avLst/>
          </a:prstGeom>
          <a:noFill/>
          <a:ln w="28575" cap="flat" cmpd="sng">
            <a:solidFill>
              <a:srgbClr val="000000"/>
            </a:solidFill>
            <a:prstDash val="solid"/>
            <a:round/>
            <a:headEnd type="none" w="lg" len="lg"/>
            <a:tailEnd type="triangle" w="lg" len="lg"/>
          </a:ln>
        </p:spPr>
      </p:cxnSp>
      <p:cxnSp>
        <p:nvCxnSpPr>
          <p:cNvPr id="16" name="Shape 1011">
            <a:extLst>
              <a:ext uri="{FF2B5EF4-FFF2-40B4-BE49-F238E27FC236}">
                <a16:creationId xmlns:a16="http://schemas.microsoft.com/office/drawing/2014/main" id="{6E7D7930-D7DB-ED40-82EE-E81538AAE98F}"/>
              </a:ext>
            </a:extLst>
          </p:cNvPr>
          <p:cNvCxnSpPr/>
          <p:nvPr/>
        </p:nvCxnSpPr>
        <p:spPr>
          <a:xfrm rot="10800000" flipH="1">
            <a:off x="7144838" y="4145085"/>
            <a:ext cx="2753100" cy="1143000"/>
          </a:xfrm>
          <a:prstGeom prst="straightConnector1">
            <a:avLst/>
          </a:prstGeom>
          <a:noFill/>
          <a:ln w="28575" cap="flat" cmpd="sng">
            <a:solidFill>
              <a:srgbClr val="000000"/>
            </a:solidFill>
            <a:prstDash val="solid"/>
            <a:round/>
            <a:headEnd type="none" w="lg" len="lg"/>
            <a:tailEnd type="triangle" w="lg" len="lg"/>
          </a:ln>
        </p:spPr>
      </p:cxnSp>
      <p:cxnSp>
        <p:nvCxnSpPr>
          <p:cNvPr id="17" name="Shape 1012">
            <a:extLst>
              <a:ext uri="{FF2B5EF4-FFF2-40B4-BE49-F238E27FC236}">
                <a16:creationId xmlns:a16="http://schemas.microsoft.com/office/drawing/2014/main" id="{FF2E76C6-98B1-7A41-9F3C-E5D468E28D7D}"/>
              </a:ext>
            </a:extLst>
          </p:cNvPr>
          <p:cNvCxnSpPr>
            <a:cxnSpLocks/>
            <a:stCxn id="10" idx="6"/>
          </p:cNvCxnSpPr>
          <p:nvPr/>
        </p:nvCxnSpPr>
        <p:spPr>
          <a:xfrm flipV="1">
            <a:off x="8984657" y="3493257"/>
            <a:ext cx="565621" cy="6995"/>
          </a:xfrm>
          <a:prstGeom prst="straightConnector1">
            <a:avLst/>
          </a:prstGeom>
          <a:noFill/>
          <a:ln w="28575" cap="flat" cmpd="sng">
            <a:solidFill>
              <a:srgbClr val="000000"/>
            </a:solidFill>
            <a:prstDash val="solid"/>
            <a:round/>
            <a:headEnd type="none" w="lg" len="lg"/>
            <a:tailEnd type="triangle" w="lg" len="lg"/>
          </a:ln>
        </p:spPr>
      </p:cxnSp>
      <p:cxnSp>
        <p:nvCxnSpPr>
          <p:cNvPr id="18" name="Shape 1013">
            <a:extLst>
              <a:ext uri="{FF2B5EF4-FFF2-40B4-BE49-F238E27FC236}">
                <a16:creationId xmlns:a16="http://schemas.microsoft.com/office/drawing/2014/main" id="{0420280C-2660-9A4B-8944-869053986B7D}"/>
              </a:ext>
            </a:extLst>
          </p:cNvPr>
          <p:cNvCxnSpPr/>
          <p:nvPr/>
        </p:nvCxnSpPr>
        <p:spPr>
          <a:xfrm rot="-5400000">
            <a:off x="9027532" y="2970207"/>
            <a:ext cx="487200" cy="558900"/>
          </a:xfrm>
          <a:prstGeom prst="straightConnector1">
            <a:avLst/>
          </a:prstGeom>
          <a:noFill/>
          <a:ln w="28575" cap="flat" cmpd="sng">
            <a:solidFill>
              <a:srgbClr val="000000"/>
            </a:solidFill>
            <a:prstDash val="solid"/>
            <a:round/>
            <a:headEnd type="none" w="lg" len="lg"/>
            <a:tailEnd type="triangle" w="lg" len="lg"/>
          </a:ln>
        </p:spPr>
      </p:cxnSp>
      <p:cxnSp>
        <p:nvCxnSpPr>
          <p:cNvPr id="19" name="Shape 1014">
            <a:extLst>
              <a:ext uri="{FF2B5EF4-FFF2-40B4-BE49-F238E27FC236}">
                <a16:creationId xmlns:a16="http://schemas.microsoft.com/office/drawing/2014/main" id="{48896D0D-31F1-BE4F-9CF6-6F0181615906}"/>
              </a:ext>
            </a:extLst>
          </p:cNvPr>
          <p:cNvCxnSpPr/>
          <p:nvPr/>
        </p:nvCxnSpPr>
        <p:spPr>
          <a:xfrm rot="-5400000" flipH="1">
            <a:off x="9009378" y="3453898"/>
            <a:ext cx="516300" cy="565500"/>
          </a:xfrm>
          <a:prstGeom prst="straightConnector1">
            <a:avLst/>
          </a:prstGeom>
          <a:noFill/>
          <a:ln w="28575" cap="flat" cmpd="sng">
            <a:solidFill>
              <a:srgbClr val="000000"/>
            </a:solidFill>
            <a:prstDash val="solid"/>
            <a:round/>
            <a:headEnd type="none" w="lg" len="lg"/>
            <a:tailEnd type="triangle" w="lg" len="lg"/>
          </a:ln>
        </p:spPr>
      </p:cxnSp>
      <p:sp>
        <p:nvSpPr>
          <p:cNvPr id="20" name="Shape 1015">
            <a:extLst>
              <a:ext uri="{FF2B5EF4-FFF2-40B4-BE49-F238E27FC236}">
                <a16:creationId xmlns:a16="http://schemas.microsoft.com/office/drawing/2014/main" id="{B96132BB-1F4B-854C-9EC3-DB9ADA57D799}"/>
              </a:ext>
            </a:extLst>
          </p:cNvPr>
          <p:cNvSpPr txBox="1">
            <a:spLocks/>
          </p:cNvSpPr>
          <p:nvPr/>
        </p:nvSpPr>
        <p:spPr>
          <a:xfrm>
            <a:off x="9493453" y="3085853"/>
            <a:ext cx="713400" cy="500700"/>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sz="3600">
                <a:solidFill>
                  <a:srgbClr val="000000"/>
                </a:solidFill>
              </a:rPr>
              <a:t>....</a:t>
            </a:r>
          </a:p>
        </p:txBody>
      </p:sp>
      <p:cxnSp>
        <p:nvCxnSpPr>
          <p:cNvPr id="21" name="Shape 1016">
            <a:extLst>
              <a:ext uri="{FF2B5EF4-FFF2-40B4-BE49-F238E27FC236}">
                <a16:creationId xmlns:a16="http://schemas.microsoft.com/office/drawing/2014/main" id="{C598520E-6F82-DF4E-885A-34FFFBC324D8}"/>
              </a:ext>
            </a:extLst>
          </p:cNvPr>
          <p:cNvCxnSpPr/>
          <p:nvPr/>
        </p:nvCxnSpPr>
        <p:spPr>
          <a:xfrm rot="10800000">
            <a:off x="4038338" y="4289985"/>
            <a:ext cx="1527000" cy="998100"/>
          </a:xfrm>
          <a:prstGeom prst="straightConnector1">
            <a:avLst/>
          </a:prstGeom>
          <a:noFill/>
          <a:ln w="28575"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57516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E3D3-8E4E-8A4F-A60D-293011BD7BDF}"/>
              </a:ext>
            </a:extLst>
          </p:cNvPr>
          <p:cNvSpPr>
            <a:spLocks noGrp="1"/>
          </p:cNvSpPr>
          <p:nvPr>
            <p:ph type="title"/>
          </p:nvPr>
        </p:nvSpPr>
        <p:spPr/>
        <p:txBody>
          <a:bodyPr>
            <a:normAutofit/>
          </a:bodyPr>
          <a:lstStyle/>
          <a:p>
            <a:r>
              <a:rPr lang="en-US" dirty="0"/>
              <a:t>Map Reduce: Programming</a:t>
            </a:r>
          </a:p>
        </p:txBody>
      </p:sp>
      <p:sp>
        <p:nvSpPr>
          <p:cNvPr id="3" name="Content Placeholder 2">
            <a:extLst>
              <a:ext uri="{FF2B5EF4-FFF2-40B4-BE49-F238E27FC236}">
                <a16:creationId xmlns:a16="http://schemas.microsoft.com/office/drawing/2014/main" id="{64E6970D-2AD2-9445-8C66-75C93DCFDBE5}"/>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43C783E3-B6AB-564C-B344-394F8FAC0892}"/>
              </a:ext>
            </a:extLst>
          </p:cNvPr>
          <p:cNvSpPr/>
          <p:nvPr/>
        </p:nvSpPr>
        <p:spPr>
          <a:xfrm>
            <a:off x="3026523" y="2261317"/>
            <a:ext cx="1981200" cy="7620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map</a:t>
            </a:r>
          </a:p>
        </p:txBody>
      </p:sp>
      <p:sp>
        <p:nvSpPr>
          <p:cNvPr id="5" name="Oval 4">
            <a:extLst>
              <a:ext uri="{FF2B5EF4-FFF2-40B4-BE49-F238E27FC236}">
                <a16:creationId xmlns:a16="http://schemas.microsoft.com/office/drawing/2014/main" id="{4562D895-A7B4-D84E-BD52-3E60420E0C78}"/>
              </a:ext>
            </a:extLst>
          </p:cNvPr>
          <p:cNvSpPr/>
          <p:nvPr/>
        </p:nvSpPr>
        <p:spPr>
          <a:xfrm>
            <a:off x="6988923" y="2247462"/>
            <a:ext cx="1828800" cy="7620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reduce</a:t>
            </a:r>
          </a:p>
        </p:txBody>
      </p:sp>
      <p:cxnSp>
        <p:nvCxnSpPr>
          <p:cNvPr id="6" name="Straight Arrow Connector 5">
            <a:extLst>
              <a:ext uri="{FF2B5EF4-FFF2-40B4-BE49-F238E27FC236}">
                <a16:creationId xmlns:a16="http://schemas.microsoft.com/office/drawing/2014/main" id="{45BF1E06-773E-8A48-A095-AA1BE39A8111}"/>
              </a:ext>
            </a:extLst>
          </p:cNvPr>
          <p:cNvCxnSpPr>
            <a:stCxn id="6" idx="6"/>
            <a:endCxn id="7" idx="2"/>
          </p:cNvCxnSpPr>
          <p:nvPr/>
        </p:nvCxnSpPr>
        <p:spPr>
          <a:xfrm flipV="1">
            <a:off x="5007723" y="2628462"/>
            <a:ext cx="1981200" cy="138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88F502D6-6312-9443-BEDA-30468BB7C782}"/>
              </a:ext>
            </a:extLst>
          </p:cNvPr>
          <p:cNvSpPr/>
          <p:nvPr/>
        </p:nvSpPr>
        <p:spPr>
          <a:xfrm>
            <a:off x="2188323" y="4735355"/>
            <a:ext cx="3635867" cy="923330"/>
          </a:xfrm>
          <a:prstGeom prst="rect">
            <a:avLst/>
          </a:prstGeom>
        </p:spPr>
        <p:txBody>
          <a:bodyPr wrap="none">
            <a:spAutoFit/>
          </a:bodyPr>
          <a:lstStyle/>
          <a:p>
            <a:pPr lvl="1"/>
            <a:r>
              <a:rPr lang="en-US" dirty="0">
                <a:solidFill>
                  <a:schemeClr val="accent6">
                    <a:lumMod val="75000"/>
                  </a:schemeClr>
                </a:solidFill>
              </a:rPr>
              <a:t>Python: lambda word: (word, 1)</a:t>
            </a:r>
          </a:p>
          <a:p>
            <a:pPr lvl="1"/>
            <a:endParaRPr lang="en-US" dirty="0">
              <a:solidFill>
                <a:schemeClr val="accent6">
                  <a:lumMod val="75000"/>
                </a:schemeClr>
              </a:solidFill>
            </a:endParaRPr>
          </a:p>
          <a:p>
            <a:pPr lvl="1"/>
            <a:endParaRPr lang="en-US" dirty="0"/>
          </a:p>
        </p:txBody>
      </p:sp>
      <p:sp>
        <p:nvSpPr>
          <p:cNvPr id="8" name="Rectangle 7">
            <a:extLst>
              <a:ext uri="{FF2B5EF4-FFF2-40B4-BE49-F238E27FC236}">
                <a16:creationId xmlns:a16="http://schemas.microsoft.com/office/drawing/2014/main" id="{2DBF50C2-F2E0-614B-9978-FE88C343164D}"/>
              </a:ext>
            </a:extLst>
          </p:cNvPr>
          <p:cNvSpPr/>
          <p:nvPr/>
        </p:nvSpPr>
        <p:spPr>
          <a:xfrm>
            <a:off x="6150723" y="4476133"/>
            <a:ext cx="3096617" cy="923330"/>
          </a:xfrm>
          <a:prstGeom prst="rect">
            <a:avLst/>
          </a:prstGeom>
        </p:spPr>
        <p:txBody>
          <a:bodyPr wrap="none">
            <a:spAutoFit/>
          </a:bodyPr>
          <a:lstStyle/>
          <a:p>
            <a:pPr lvl="1"/>
            <a:endParaRPr lang="en-US" dirty="0"/>
          </a:p>
          <a:p>
            <a:pPr lvl="1"/>
            <a:r>
              <a:rPr lang="en-US" dirty="0">
                <a:solidFill>
                  <a:schemeClr val="accent6">
                    <a:lumMod val="75000"/>
                  </a:schemeClr>
                </a:solidFill>
              </a:rPr>
              <a:t>Python: lambda a, b: a + b</a:t>
            </a:r>
            <a:endParaRPr lang="ko-KR" altLang="en-US" dirty="0">
              <a:solidFill>
                <a:schemeClr val="accent6">
                  <a:lumMod val="75000"/>
                </a:schemeClr>
              </a:solidFill>
            </a:endParaRPr>
          </a:p>
          <a:p>
            <a:pPr lvl="1"/>
            <a:endParaRPr lang="en-US" dirty="0"/>
          </a:p>
        </p:txBody>
      </p:sp>
      <p:sp>
        <p:nvSpPr>
          <p:cNvPr id="9" name="Rectangle 8">
            <a:extLst>
              <a:ext uri="{FF2B5EF4-FFF2-40B4-BE49-F238E27FC236}">
                <a16:creationId xmlns:a16="http://schemas.microsoft.com/office/drawing/2014/main" id="{7ECE9B3F-DD12-7A46-9932-BCDBFCC29394}"/>
              </a:ext>
            </a:extLst>
          </p:cNvPr>
          <p:cNvSpPr/>
          <p:nvPr/>
        </p:nvSpPr>
        <p:spPr>
          <a:xfrm>
            <a:off x="2199188" y="3238062"/>
            <a:ext cx="3125215" cy="646331"/>
          </a:xfrm>
          <a:prstGeom prst="rect">
            <a:avLst/>
          </a:prstGeom>
        </p:spPr>
        <p:txBody>
          <a:bodyPr wrap="none">
            <a:spAutoFit/>
          </a:bodyPr>
          <a:lstStyle/>
          <a:p>
            <a:pPr lvl="1"/>
            <a:r>
              <a:rPr lang="en-US" dirty="0"/>
              <a:t>map: [k1, v1]’s -&gt; [k2, v2]’s</a:t>
            </a:r>
          </a:p>
          <a:p>
            <a:pPr lvl="1"/>
            <a:endParaRPr lang="en-US" dirty="0"/>
          </a:p>
        </p:txBody>
      </p:sp>
      <p:sp>
        <p:nvSpPr>
          <p:cNvPr id="10" name="Rectangle 9">
            <a:extLst>
              <a:ext uri="{FF2B5EF4-FFF2-40B4-BE49-F238E27FC236}">
                <a16:creationId xmlns:a16="http://schemas.microsoft.com/office/drawing/2014/main" id="{20D2043C-61BD-EC41-BE0B-5E907D59137C}"/>
              </a:ext>
            </a:extLst>
          </p:cNvPr>
          <p:cNvSpPr/>
          <p:nvPr/>
        </p:nvSpPr>
        <p:spPr>
          <a:xfrm>
            <a:off x="6150723" y="3238062"/>
            <a:ext cx="3295326" cy="923330"/>
          </a:xfrm>
          <a:prstGeom prst="rect">
            <a:avLst/>
          </a:prstGeom>
        </p:spPr>
        <p:txBody>
          <a:bodyPr wrap="none">
            <a:spAutoFit/>
          </a:bodyPr>
          <a:lstStyle/>
          <a:p>
            <a:pPr lvl="1"/>
            <a:r>
              <a:rPr lang="en-US" dirty="0"/>
              <a:t>reduce [k2, v2]’s -&gt; [k3, v3]’s</a:t>
            </a:r>
            <a:endParaRPr lang="ko-KR" altLang="en-US" dirty="0"/>
          </a:p>
          <a:p>
            <a:pPr lvl="1"/>
            <a:endParaRPr lang="en-US" dirty="0"/>
          </a:p>
          <a:p>
            <a:pPr lvl="1"/>
            <a:endParaRPr lang="en-US" dirty="0"/>
          </a:p>
        </p:txBody>
      </p:sp>
      <p:sp>
        <p:nvSpPr>
          <p:cNvPr id="11" name="Rectangle 10">
            <a:extLst>
              <a:ext uri="{FF2B5EF4-FFF2-40B4-BE49-F238E27FC236}">
                <a16:creationId xmlns:a16="http://schemas.microsoft.com/office/drawing/2014/main" id="{86237F8A-FB18-A74F-9FD2-238B0D88DC11}"/>
              </a:ext>
            </a:extLst>
          </p:cNvPr>
          <p:cNvSpPr/>
          <p:nvPr/>
        </p:nvSpPr>
        <p:spPr>
          <a:xfrm>
            <a:off x="1739323" y="3961337"/>
            <a:ext cx="8822800" cy="400110"/>
          </a:xfrm>
          <a:prstGeom prst="rect">
            <a:avLst/>
          </a:prstGeom>
        </p:spPr>
        <p:txBody>
          <a:bodyPr wrap="none">
            <a:spAutoFit/>
          </a:bodyPr>
          <a:lstStyle/>
          <a:p>
            <a:pPr lvl="1"/>
            <a:r>
              <a:rPr lang="en-US" sz="2000" dirty="0">
                <a:solidFill>
                  <a:schemeClr val="accent6">
                    <a:lumMod val="75000"/>
                  </a:schemeClr>
                </a:solidFill>
              </a:rPr>
              <a:t>Word count problem: how many times different words appear in data</a:t>
            </a:r>
            <a:endParaRPr lang="en-US" sz="2000" dirty="0"/>
          </a:p>
        </p:txBody>
      </p:sp>
    </p:spTree>
    <p:extLst>
      <p:ext uri="{BB962C8B-B14F-4D97-AF65-F5344CB8AC3E}">
        <p14:creationId xmlns:p14="http://schemas.microsoft.com/office/powerpoint/2010/main" val="188114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199C-0326-044B-B5D5-FC47033B747D}"/>
              </a:ext>
            </a:extLst>
          </p:cNvPr>
          <p:cNvSpPr>
            <a:spLocks noGrp="1"/>
          </p:cNvSpPr>
          <p:nvPr>
            <p:ph type="title"/>
          </p:nvPr>
        </p:nvSpPr>
        <p:spPr/>
        <p:txBody>
          <a:bodyPr/>
          <a:lstStyle/>
          <a:p>
            <a:r>
              <a:rPr lang="en-US" dirty="0"/>
              <a:t>Map Reduce: Physical Plan</a:t>
            </a:r>
          </a:p>
        </p:txBody>
      </p:sp>
      <p:sp>
        <p:nvSpPr>
          <p:cNvPr id="3" name="Content Placeholder 2">
            <a:extLst>
              <a:ext uri="{FF2B5EF4-FFF2-40B4-BE49-F238E27FC236}">
                <a16:creationId xmlns:a16="http://schemas.microsoft.com/office/drawing/2014/main" id="{07777A00-D672-0840-BE38-F0FB0CC1EA72}"/>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030B3D7-4BD1-294D-9999-668935456F34}"/>
              </a:ext>
            </a:extLst>
          </p:cNvPr>
          <p:cNvSpPr/>
          <p:nvPr/>
        </p:nvSpPr>
        <p:spPr>
          <a:xfrm>
            <a:off x="2355774" y="1768509"/>
            <a:ext cx="949097" cy="1253326"/>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solidFill>
                  <a:srgbClr val="000000"/>
                </a:solidFill>
              </a:rPr>
              <a:t>Input data partition1</a:t>
            </a:r>
            <a:endParaRPr lang="en-US" dirty="0">
              <a:solidFill>
                <a:srgbClr val="000000"/>
              </a:solidFill>
            </a:endParaRPr>
          </a:p>
        </p:txBody>
      </p:sp>
      <p:sp>
        <p:nvSpPr>
          <p:cNvPr id="5" name="Oval 4">
            <a:extLst>
              <a:ext uri="{FF2B5EF4-FFF2-40B4-BE49-F238E27FC236}">
                <a16:creationId xmlns:a16="http://schemas.microsoft.com/office/drawing/2014/main" id="{8A90E8E9-B847-E944-A85A-3430325DA630}"/>
              </a:ext>
            </a:extLst>
          </p:cNvPr>
          <p:cNvSpPr/>
          <p:nvPr/>
        </p:nvSpPr>
        <p:spPr>
          <a:xfrm>
            <a:off x="4108374" y="20693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 </a:t>
            </a:r>
            <a:br>
              <a:rPr lang="en-US" dirty="0">
                <a:solidFill>
                  <a:srgbClr val="000000"/>
                </a:solidFill>
              </a:rPr>
            </a:br>
            <a:r>
              <a:rPr lang="en-US" dirty="0">
                <a:solidFill>
                  <a:srgbClr val="000000"/>
                </a:solidFill>
              </a:rPr>
              <a:t>task</a:t>
            </a:r>
          </a:p>
        </p:txBody>
      </p:sp>
      <p:sp>
        <p:nvSpPr>
          <p:cNvPr id="6" name="Oval 5">
            <a:extLst>
              <a:ext uri="{FF2B5EF4-FFF2-40B4-BE49-F238E27FC236}">
                <a16:creationId xmlns:a16="http://schemas.microsoft.com/office/drawing/2014/main" id="{90ACB8D8-F8FF-8844-946A-79137CCA95D9}"/>
              </a:ext>
            </a:extLst>
          </p:cNvPr>
          <p:cNvSpPr/>
          <p:nvPr/>
        </p:nvSpPr>
        <p:spPr>
          <a:xfrm>
            <a:off x="4108374" y="35171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 </a:t>
            </a:r>
            <a:br>
              <a:rPr lang="en-US" dirty="0">
                <a:solidFill>
                  <a:srgbClr val="000000"/>
                </a:solidFill>
              </a:rPr>
            </a:br>
            <a:r>
              <a:rPr lang="en-US" dirty="0">
                <a:solidFill>
                  <a:srgbClr val="000000"/>
                </a:solidFill>
              </a:rPr>
              <a:t>task</a:t>
            </a:r>
          </a:p>
        </p:txBody>
      </p:sp>
      <p:sp>
        <p:nvSpPr>
          <p:cNvPr id="7" name="Oval 6">
            <a:extLst>
              <a:ext uri="{FF2B5EF4-FFF2-40B4-BE49-F238E27FC236}">
                <a16:creationId xmlns:a16="http://schemas.microsoft.com/office/drawing/2014/main" id="{80960E97-80A8-DB4C-98CC-A515743D58AB}"/>
              </a:ext>
            </a:extLst>
          </p:cNvPr>
          <p:cNvSpPr/>
          <p:nvPr/>
        </p:nvSpPr>
        <p:spPr>
          <a:xfrm>
            <a:off x="4108374" y="4888735"/>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a:p>
            <a:pPr algn="ctr"/>
            <a:r>
              <a:rPr lang="en-US" dirty="0">
                <a:solidFill>
                  <a:srgbClr val="000000"/>
                </a:solidFill>
              </a:rPr>
              <a:t>task</a:t>
            </a:r>
          </a:p>
        </p:txBody>
      </p:sp>
      <p:cxnSp>
        <p:nvCxnSpPr>
          <p:cNvPr id="8" name="Straight Arrow Connector 7">
            <a:extLst>
              <a:ext uri="{FF2B5EF4-FFF2-40B4-BE49-F238E27FC236}">
                <a16:creationId xmlns:a16="http://schemas.microsoft.com/office/drawing/2014/main" id="{07637739-5E98-5A4C-998E-26BC2766EA07}"/>
              </a:ext>
            </a:extLst>
          </p:cNvPr>
          <p:cNvCxnSpPr>
            <a:endCxn id="8" idx="2"/>
          </p:cNvCxnSpPr>
          <p:nvPr/>
        </p:nvCxnSpPr>
        <p:spPr>
          <a:xfrm>
            <a:off x="3346374" y="23360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3BB2760-A1F7-3A49-B19B-0CBDFD8D1152}"/>
              </a:ext>
            </a:extLst>
          </p:cNvPr>
          <p:cNvCxnSpPr/>
          <p:nvPr/>
        </p:nvCxnSpPr>
        <p:spPr>
          <a:xfrm>
            <a:off x="3346374" y="37838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123BD16-1134-EB44-91E8-34D86741996B}"/>
              </a:ext>
            </a:extLst>
          </p:cNvPr>
          <p:cNvCxnSpPr/>
          <p:nvPr/>
        </p:nvCxnSpPr>
        <p:spPr>
          <a:xfrm>
            <a:off x="3346374" y="5151471"/>
            <a:ext cx="762000" cy="3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4383712-857C-8248-BA14-A285DAF8F94F}"/>
              </a:ext>
            </a:extLst>
          </p:cNvPr>
          <p:cNvSpPr/>
          <p:nvPr/>
        </p:nvSpPr>
        <p:spPr>
          <a:xfrm>
            <a:off x="6851573" y="2755135"/>
            <a:ext cx="1266475"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sp>
        <p:nvSpPr>
          <p:cNvPr id="12" name="Oval 11">
            <a:extLst>
              <a:ext uri="{FF2B5EF4-FFF2-40B4-BE49-F238E27FC236}">
                <a16:creationId xmlns:a16="http://schemas.microsoft.com/office/drawing/2014/main" id="{016E7739-4723-9144-88B1-A23FC7CF7C14}"/>
              </a:ext>
            </a:extLst>
          </p:cNvPr>
          <p:cNvSpPr/>
          <p:nvPr/>
        </p:nvSpPr>
        <p:spPr>
          <a:xfrm>
            <a:off x="6851574" y="4202935"/>
            <a:ext cx="1266474"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sp>
        <p:nvSpPr>
          <p:cNvPr id="13" name="Rectangle 12">
            <a:extLst>
              <a:ext uri="{FF2B5EF4-FFF2-40B4-BE49-F238E27FC236}">
                <a16:creationId xmlns:a16="http://schemas.microsoft.com/office/drawing/2014/main" id="{A908DA69-7F67-994D-91E2-C7C83E93A615}"/>
              </a:ext>
            </a:extLst>
          </p:cNvPr>
          <p:cNvSpPr/>
          <p:nvPr/>
        </p:nvSpPr>
        <p:spPr>
          <a:xfrm>
            <a:off x="8852340" y="2281978"/>
            <a:ext cx="666234" cy="13875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Output data partition1</a:t>
            </a:r>
          </a:p>
        </p:txBody>
      </p:sp>
      <p:cxnSp>
        <p:nvCxnSpPr>
          <p:cNvPr id="14" name="Straight Arrow Connector 13">
            <a:extLst>
              <a:ext uri="{FF2B5EF4-FFF2-40B4-BE49-F238E27FC236}">
                <a16:creationId xmlns:a16="http://schemas.microsoft.com/office/drawing/2014/main" id="{B0E8178A-A269-BC46-87DF-5D496E4E8FAE}"/>
              </a:ext>
            </a:extLst>
          </p:cNvPr>
          <p:cNvCxnSpPr/>
          <p:nvPr/>
        </p:nvCxnSpPr>
        <p:spPr>
          <a:xfrm>
            <a:off x="8090340" y="30218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4FC46EA-3326-B141-BFD3-041C137D1671}"/>
              </a:ext>
            </a:extLst>
          </p:cNvPr>
          <p:cNvCxnSpPr/>
          <p:nvPr/>
        </p:nvCxnSpPr>
        <p:spPr>
          <a:xfrm>
            <a:off x="8090340" y="4469635"/>
            <a:ext cx="762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509563D-CFE0-0D4D-9744-C6753C6177A9}"/>
              </a:ext>
            </a:extLst>
          </p:cNvPr>
          <p:cNvCxnSpPr>
            <a:stCxn id="8" idx="6"/>
            <a:endCxn id="25" idx="2"/>
          </p:cNvCxnSpPr>
          <p:nvPr/>
        </p:nvCxnSpPr>
        <p:spPr>
          <a:xfrm>
            <a:off x="5327574" y="2336035"/>
            <a:ext cx="1523999"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37AA6F0-DB71-AB4A-8AAE-71B03E0D06EA}"/>
              </a:ext>
            </a:extLst>
          </p:cNvPr>
          <p:cNvCxnSpPr>
            <a:stCxn id="8" idx="6"/>
            <a:endCxn id="26" idx="2"/>
          </p:cNvCxnSpPr>
          <p:nvPr/>
        </p:nvCxnSpPr>
        <p:spPr>
          <a:xfrm>
            <a:off x="5327574" y="2336035"/>
            <a:ext cx="1524000"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08D5798-4EA6-C243-9D99-CCF34AC90A44}"/>
              </a:ext>
            </a:extLst>
          </p:cNvPr>
          <p:cNvCxnSpPr>
            <a:stCxn id="10" idx="6"/>
            <a:endCxn id="26" idx="2"/>
          </p:cNvCxnSpPr>
          <p:nvPr/>
        </p:nvCxnSpPr>
        <p:spPr>
          <a:xfrm flipV="1">
            <a:off x="5327574" y="4469635"/>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6915293-8873-5A43-8033-FF12208FE807}"/>
              </a:ext>
            </a:extLst>
          </p:cNvPr>
          <p:cNvCxnSpPr>
            <a:stCxn id="9" idx="6"/>
            <a:endCxn id="25" idx="2"/>
          </p:cNvCxnSpPr>
          <p:nvPr/>
        </p:nvCxnSpPr>
        <p:spPr>
          <a:xfrm flipV="1">
            <a:off x="5327574" y="3021835"/>
            <a:ext cx="1523999"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D527595-E5E7-EF4E-89D8-410643CA77DD}"/>
              </a:ext>
            </a:extLst>
          </p:cNvPr>
          <p:cNvCxnSpPr>
            <a:stCxn id="9" idx="6"/>
            <a:endCxn id="26" idx="2"/>
          </p:cNvCxnSpPr>
          <p:nvPr/>
        </p:nvCxnSpPr>
        <p:spPr>
          <a:xfrm>
            <a:off x="5327574" y="3783835"/>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2915EFB-1E46-3240-BDF7-66E418760591}"/>
              </a:ext>
            </a:extLst>
          </p:cNvPr>
          <p:cNvCxnSpPr>
            <a:stCxn id="10" idx="6"/>
            <a:endCxn id="25" idx="2"/>
          </p:cNvCxnSpPr>
          <p:nvPr/>
        </p:nvCxnSpPr>
        <p:spPr>
          <a:xfrm flipV="1">
            <a:off x="5327574" y="3021835"/>
            <a:ext cx="1523999"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801F5AA-2838-2448-9563-43D49AF9A8D7}"/>
              </a:ext>
            </a:extLst>
          </p:cNvPr>
          <p:cNvSpPr/>
          <p:nvPr/>
        </p:nvSpPr>
        <p:spPr>
          <a:xfrm>
            <a:off x="5666412" y="2068282"/>
            <a:ext cx="825419" cy="369332"/>
          </a:xfrm>
          <a:prstGeom prst="rect">
            <a:avLst/>
          </a:prstGeom>
        </p:spPr>
        <p:txBody>
          <a:bodyPr wrap="none">
            <a:spAutoFit/>
          </a:bodyPr>
          <a:lstStyle/>
          <a:p>
            <a:pPr algn="ctr"/>
            <a:r>
              <a:rPr lang="en-US" dirty="0">
                <a:solidFill>
                  <a:srgbClr val="000000"/>
                </a:solidFill>
              </a:rPr>
              <a:t>shuffle</a:t>
            </a:r>
          </a:p>
        </p:txBody>
      </p:sp>
      <p:sp>
        <p:nvSpPr>
          <p:cNvPr id="23" name="Rectangle 22">
            <a:extLst>
              <a:ext uri="{FF2B5EF4-FFF2-40B4-BE49-F238E27FC236}">
                <a16:creationId xmlns:a16="http://schemas.microsoft.com/office/drawing/2014/main" id="{90B4423E-05D2-5642-84C1-5D47E4DDE813}"/>
              </a:ext>
            </a:extLst>
          </p:cNvPr>
          <p:cNvSpPr/>
          <p:nvPr/>
        </p:nvSpPr>
        <p:spPr>
          <a:xfrm>
            <a:off x="8852340" y="3821934"/>
            <a:ext cx="666234" cy="1426763"/>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Output data partition2</a:t>
            </a:r>
          </a:p>
        </p:txBody>
      </p:sp>
      <p:sp>
        <p:nvSpPr>
          <p:cNvPr id="24" name="Rectangle 23">
            <a:extLst>
              <a:ext uri="{FF2B5EF4-FFF2-40B4-BE49-F238E27FC236}">
                <a16:creationId xmlns:a16="http://schemas.microsoft.com/office/drawing/2014/main" id="{FB26390C-AE1C-6E49-9C92-356370020E2A}"/>
              </a:ext>
            </a:extLst>
          </p:cNvPr>
          <p:cNvSpPr/>
          <p:nvPr/>
        </p:nvSpPr>
        <p:spPr>
          <a:xfrm>
            <a:off x="2377711" y="3181513"/>
            <a:ext cx="949097" cy="1257300"/>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Input data partition2</a:t>
            </a:r>
          </a:p>
        </p:txBody>
      </p:sp>
      <p:sp>
        <p:nvSpPr>
          <p:cNvPr id="25" name="Rectangle 24">
            <a:extLst>
              <a:ext uri="{FF2B5EF4-FFF2-40B4-BE49-F238E27FC236}">
                <a16:creationId xmlns:a16="http://schemas.microsoft.com/office/drawing/2014/main" id="{EFB81A7C-B8D7-974D-AAEB-0587AA210DE6}"/>
              </a:ext>
            </a:extLst>
          </p:cNvPr>
          <p:cNvSpPr/>
          <p:nvPr/>
        </p:nvSpPr>
        <p:spPr>
          <a:xfrm>
            <a:off x="2382907" y="4577942"/>
            <a:ext cx="949097" cy="1174393"/>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rgbClr val="000000"/>
                </a:solidFill>
              </a:rPr>
              <a:t>Input data partition3</a:t>
            </a:r>
          </a:p>
        </p:txBody>
      </p:sp>
      <p:pic>
        <p:nvPicPr>
          <p:cNvPr id="26" name="Picture 25">
            <a:extLst>
              <a:ext uri="{FF2B5EF4-FFF2-40B4-BE49-F238E27FC236}">
                <a16:creationId xmlns:a16="http://schemas.microsoft.com/office/drawing/2014/main" id="{6E1DC617-BAE4-5C4D-9933-74A301E73FF3}"/>
              </a:ext>
            </a:extLst>
          </p:cNvPr>
          <p:cNvPicPr>
            <a:picLocks noChangeAspect="1"/>
          </p:cNvPicPr>
          <p:nvPr/>
        </p:nvPicPr>
        <p:blipFill>
          <a:blip r:embed="rId2"/>
          <a:stretch>
            <a:fillRect/>
          </a:stretch>
        </p:blipFill>
        <p:spPr>
          <a:xfrm>
            <a:off x="4135932" y="2678935"/>
            <a:ext cx="1101983" cy="241300"/>
          </a:xfrm>
          <a:prstGeom prst="rect">
            <a:avLst/>
          </a:prstGeom>
        </p:spPr>
      </p:pic>
      <p:pic>
        <p:nvPicPr>
          <p:cNvPr id="27" name="Picture 26">
            <a:extLst>
              <a:ext uri="{FF2B5EF4-FFF2-40B4-BE49-F238E27FC236}">
                <a16:creationId xmlns:a16="http://schemas.microsoft.com/office/drawing/2014/main" id="{9E7FBE57-A419-7642-BD45-FE266ED2D448}"/>
              </a:ext>
            </a:extLst>
          </p:cNvPr>
          <p:cNvPicPr>
            <a:picLocks noChangeAspect="1"/>
          </p:cNvPicPr>
          <p:nvPr/>
        </p:nvPicPr>
        <p:blipFill>
          <a:blip r:embed="rId2"/>
          <a:stretch>
            <a:fillRect/>
          </a:stretch>
        </p:blipFill>
        <p:spPr>
          <a:xfrm>
            <a:off x="4166982" y="4120385"/>
            <a:ext cx="1101983" cy="241300"/>
          </a:xfrm>
          <a:prstGeom prst="rect">
            <a:avLst/>
          </a:prstGeom>
        </p:spPr>
      </p:pic>
      <p:pic>
        <p:nvPicPr>
          <p:cNvPr id="28" name="Picture 27">
            <a:extLst>
              <a:ext uri="{FF2B5EF4-FFF2-40B4-BE49-F238E27FC236}">
                <a16:creationId xmlns:a16="http://schemas.microsoft.com/office/drawing/2014/main" id="{0B68A7F2-18EE-674E-8389-EE30251BF870}"/>
              </a:ext>
            </a:extLst>
          </p:cNvPr>
          <p:cNvPicPr>
            <a:picLocks noChangeAspect="1"/>
          </p:cNvPicPr>
          <p:nvPr/>
        </p:nvPicPr>
        <p:blipFill>
          <a:blip r:embed="rId2"/>
          <a:stretch>
            <a:fillRect/>
          </a:stretch>
        </p:blipFill>
        <p:spPr>
          <a:xfrm>
            <a:off x="4217448" y="5511035"/>
            <a:ext cx="1101983" cy="241300"/>
          </a:xfrm>
          <a:prstGeom prst="rect">
            <a:avLst/>
          </a:prstGeom>
        </p:spPr>
      </p:pic>
      <p:pic>
        <p:nvPicPr>
          <p:cNvPr id="29" name="Picture 28">
            <a:extLst>
              <a:ext uri="{FF2B5EF4-FFF2-40B4-BE49-F238E27FC236}">
                <a16:creationId xmlns:a16="http://schemas.microsoft.com/office/drawing/2014/main" id="{1AA714DB-FDA3-8C45-A57A-B3D6ABBBFDD3}"/>
              </a:ext>
            </a:extLst>
          </p:cNvPr>
          <p:cNvPicPr>
            <a:picLocks noChangeAspect="1"/>
          </p:cNvPicPr>
          <p:nvPr/>
        </p:nvPicPr>
        <p:blipFill>
          <a:blip r:embed="rId2"/>
          <a:stretch>
            <a:fillRect/>
          </a:stretch>
        </p:blipFill>
        <p:spPr>
          <a:xfrm>
            <a:off x="6910182" y="4812535"/>
            <a:ext cx="1101983" cy="241300"/>
          </a:xfrm>
          <a:prstGeom prst="rect">
            <a:avLst/>
          </a:prstGeom>
        </p:spPr>
      </p:pic>
      <p:pic>
        <p:nvPicPr>
          <p:cNvPr id="30" name="Picture 29">
            <a:extLst>
              <a:ext uri="{FF2B5EF4-FFF2-40B4-BE49-F238E27FC236}">
                <a16:creationId xmlns:a16="http://schemas.microsoft.com/office/drawing/2014/main" id="{C5FB64D8-3348-BC4A-9154-F0052189341C}"/>
              </a:ext>
            </a:extLst>
          </p:cNvPr>
          <p:cNvPicPr>
            <a:picLocks noChangeAspect="1"/>
          </p:cNvPicPr>
          <p:nvPr/>
        </p:nvPicPr>
        <p:blipFill>
          <a:blip r:embed="rId2"/>
          <a:stretch>
            <a:fillRect/>
          </a:stretch>
        </p:blipFill>
        <p:spPr>
          <a:xfrm>
            <a:off x="6904683" y="3361271"/>
            <a:ext cx="1101983" cy="241300"/>
          </a:xfrm>
          <a:prstGeom prst="rect">
            <a:avLst/>
          </a:prstGeom>
        </p:spPr>
      </p:pic>
      <p:sp>
        <p:nvSpPr>
          <p:cNvPr id="31" name="Rounded Rectangle 30">
            <a:extLst>
              <a:ext uri="{FF2B5EF4-FFF2-40B4-BE49-F238E27FC236}">
                <a16:creationId xmlns:a16="http://schemas.microsoft.com/office/drawing/2014/main" id="{B64958CF-2C68-AA42-B739-65CC35685233}"/>
              </a:ext>
            </a:extLst>
          </p:cNvPr>
          <p:cNvSpPr/>
          <p:nvPr/>
        </p:nvSpPr>
        <p:spPr>
          <a:xfrm>
            <a:off x="4032174" y="1768509"/>
            <a:ext cx="1371600"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1E55D449-2BCD-464A-904A-838128AE0D18}"/>
              </a:ext>
            </a:extLst>
          </p:cNvPr>
          <p:cNvSpPr/>
          <p:nvPr/>
        </p:nvSpPr>
        <p:spPr>
          <a:xfrm>
            <a:off x="4032174" y="3212335"/>
            <a:ext cx="1371600" cy="129143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A45E005-0269-D745-B2D1-141C392D994E}"/>
              </a:ext>
            </a:extLst>
          </p:cNvPr>
          <p:cNvSpPr/>
          <p:nvPr/>
        </p:nvSpPr>
        <p:spPr>
          <a:xfrm>
            <a:off x="4032174" y="4660135"/>
            <a:ext cx="1371600" cy="129143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E5588D2B-0FE6-3A4A-B2B6-9AAC663CD7E3}"/>
              </a:ext>
            </a:extLst>
          </p:cNvPr>
          <p:cNvSpPr/>
          <p:nvPr/>
        </p:nvSpPr>
        <p:spPr>
          <a:xfrm>
            <a:off x="6743592" y="2471372"/>
            <a:ext cx="1442513"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E2EFAC8-FE58-5F46-A34D-6D658253004E}"/>
              </a:ext>
            </a:extLst>
          </p:cNvPr>
          <p:cNvSpPr/>
          <p:nvPr/>
        </p:nvSpPr>
        <p:spPr>
          <a:xfrm>
            <a:off x="6746449" y="3957272"/>
            <a:ext cx="1439656" cy="12914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0984D2-6CCF-E24C-94DC-FF59C5C42107}"/>
              </a:ext>
            </a:extLst>
          </p:cNvPr>
          <p:cNvSpPr/>
          <p:nvPr/>
        </p:nvSpPr>
        <p:spPr>
          <a:xfrm>
            <a:off x="4108374" y="6198110"/>
            <a:ext cx="5384800" cy="369332"/>
          </a:xfrm>
          <a:prstGeom prst="rect">
            <a:avLst/>
          </a:prstGeom>
        </p:spPr>
        <p:txBody>
          <a:bodyPr wrap="square">
            <a:spAutoFit/>
          </a:bodyPr>
          <a:lstStyle/>
          <a:p>
            <a:pPr algn="ctr"/>
            <a:r>
              <a:rPr lang="en-US" dirty="0">
                <a:solidFill>
                  <a:srgbClr val="000000"/>
                </a:solidFill>
              </a:rPr>
              <a:t>A large job has tens of thousands of tasks!</a:t>
            </a:r>
          </a:p>
        </p:txBody>
      </p:sp>
      <p:sp>
        <p:nvSpPr>
          <p:cNvPr id="37" name="Rectangle 36">
            <a:extLst>
              <a:ext uri="{FF2B5EF4-FFF2-40B4-BE49-F238E27FC236}">
                <a16:creationId xmlns:a16="http://schemas.microsoft.com/office/drawing/2014/main" id="{DA0D74C5-8673-5F41-A021-52B8FCF449C2}"/>
              </a:ext>
            </a:extLst>
          </p:cNvPr>
          <p:cNvSpPr/>
          <p:nvPr/>
        </p:nvSpPr>
        <p:spPr>
          <a:xfrm>
            <a:off x="5143393" y="1473507"/>
            <a:ext cx="4572000" cy="369332"/>
          </a:xfrm>
          <a:prstGeom prst="rect">
            <a:avLst/>
          </a:prstGeom>
        </p:spPr>
        <p:txBody>
          <a:bodyPr>
            <a:spAutoFit/>
          </a:bodyPr>
          <a:lstStyle/>
          <a:p>
            <a:pPr algn="ctr"/>
            <a:r>
              <a:rPr lang="en-US" dirty="0">
                <a:solidFill>
                  <a:srgbClr val="000000"/>
                </a:solidFill>
              </a:rPr>
              <a:t>A task is an instance of an operator.</a:t>
            </a:r>
          </a:p>
        </p:txBody>
      </p:sp>
    </p:spTree>
    <p:extLst>
      <p:ext uri="{BB962C8B-B14F-4D97-AF65-F5344CB8AC3E}">
        <p14:creationId xmlns:p14="http://schemas.microsoft.com/office/powerpoint/2010/main" val="1565054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9CA2-8C39-BA43-BB69-2E4AB5C40E0E}"/>
              </a:ext>
            </a:extLst>
          </p:cNvPr>
          <p:cNvSpPr>
            <a:spLocks noGrp="1"/>
          </p:cNvSpPr>
          <p:nvPr>
            <p:ph type="title"/>
          </p:nvPr>
        </p:nvSpPr>
        <p:spPr/>
        <p:txBody>
          <a:bodyPr/>
          <a:lstStyle/>
          <a:p>
            <a:r>
              <a:rPr lang="en-US" dirty="0"/>
              <a:t>MapReduce </a:t>
            </a:r>
            <a:r>
              <a:rPr lang="en-US" dirty="0" err="1"/>
              <a:t>WordCount</a:t>
            </a:r>
            <a:r>
              <a:rPr lang="en-US" dirty="0"/>
              <a:t> Physical Execution</a:t>
            </a:r>
          </a:p>
        </p:txBody>
      </p:sp>
      <p:sp>
        <p:nvSpPr>
          <p:cNvPr id="3" name="Content Placeholder 2">
            <a:extLst>
              <a:ext uri="{FF2B5EF4-FFF2-40B4-BE49-F238E27FC236}">
                <a16:creationId xmlns:a16="http://schemas.microsoft.com/office/drawing/2014/main" id="{1FCA4F3D-A585-7742-A500-E9D1E43F6BA5}"/>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8AFD1FE2-2807-E04B-A19C-6083A370ADCE}"/>
              </a:ext>
            </a:extLst>
          </p:cNvPr>
          <p:cNvSpPr txBox="1"/>
          <p:nvPr/>
        </p:nvSpPr>
        <p:spPr>
          <a:xfrm>
            <a:off x="3450184" y="2515290"/>
            <a:ext cx="1946792" cy="369332"/>
          </a:xfrm>
          <a:prstGeom prst="rect">
            <a:avLst/>
          </a:prstGeom>
          <a:noFill/>
        </p:spPr>
        <p:txBody>
          <a:bodyPr wrap="none" rtlCol="0">
            <a:spAutoFit/>
          </a:bodyPr>
          <a:lstStyle/>
          <a:p>
            <a:r>
              <a:rPr lang="en-US" dirty="0"/>
              <a:t>Apple Pear Orange</a:t>
            </a:r>
          </a:p>
        </p:txBody>
      </p:sp>
      <p:sp>
        <p:nvSpPr>
          <p:cNvPr id="5" name="TextBox 4">
            <a:extLst>
              <a:ext uri="{FF2B5EF4-FFF2-40B4-BE49-F238E27FC236}">
                <a16:creationId xmlns:a16="http://schemas.microsoft.com/office/drawing/2014/main" id="{80E8A05D-EBA8-7F46-8F26-6AF25FF8A43F}"/>
              </a:ext>
            </a:extLst>
          </p:cNvPr>
          <p:cNvSpPr txBox="1"/>
          <p:nvPr/>
        </p:nvSpPr>
        <p:spPr>
          <a:xfrm>
            <a:off x="3538318" y="3605426"/>
            <a:ext cx="1588596" cy="369332"/>
          </a:xfrm>
          <a:prstGeom prst="rect">
            <a:avLst/>
          </a:prstGeom>
          <a:noFill/>
        </p:spPr>
        <p:txBody>
          <a:bodyPr wrap="none" rtlCol="0">
            <a:spAutoFit/>
          </a:bodyPr>
          <a:lstStyle/>
          <a:p>
            <a:r>
              <a:rPr lang="en-US" dirty="0"/>
              <a:t>Orange Grapes</a:t>
            </a:r>
          </a:p>
        </p:txBody>
      </p:sp>
      <p:sp>
        <p:nvSpPr>
          <p:cNvPr id="6" name="TextBox 5">
            <a:extLst>
              <a:ext uri="{FF2B5EF4-FFF2-40B4-BE49-F238E27FC236}">
                <a16:creationId xmlns:a16="http://schemas.microsoft.com/office/drawing/2014/main" id="{B7FD2D5B-3D98-A64B-AB1A-87A2A64014F2}"/>
              </a:ext>
            </a:extLst>
          </p:cNvPr>
          <p:cNvSpPr txBox="1"/>
          <p:nvPr/>
        </p:nvSpPr>
        <p:spPr>
          <a:xfrm>
            <a:off x="3403063" y="4572690"/>
            <a:ext cx="1917713" cy="369332"/>
          </a:xfrm>
          <a:prstGeom prst="rect">
            <a:avLst/>
          </a:prstGeom>
          <a:noFill/>
        </p:spPr>
        <p:txBody>
          <a:bodyPr wrap="none" rtlCol="0">
            <a:spAutoFit/>
          </a:bodyPr>
          <a:lstStyle/>
          <a:p>
            <a:r>
              <a:rPr lang="en-US" dirty="0"/>
              <a:t>Apple Mango Pear</a:t>
            </a:r>
          </a:p>
        </p:txBody>
      </p:sp>
      <p:sp>
        <p:nvSpPr>
          <p:cNvPr id="7" name="TextBox 6">
            <a:extLst>
              <a:ext uri="{FF2B5EF4-FFF2-40B4-BE49-F238E27FC236}">
                <a16:creationId xmlns:a16="http://schemas.microsoft.com/office/drawing/2014/main" id="{126C531E-3B4D-FF4E-ACF5-298FA77D57F0}"/>
              </a:ext>
            </a:extLst>
          </p:cNvPr>
          <p:cNvSpPr txBox="1"/>
          <p:nvPr/>
        </p:nvSpPr>
        <p:spPr>
          <a:xfrm>
            <a:off x="3360466" y="5651158"/>
            <a:ext cx="2036510" cy="369332"/>
          </a:xfrm>
          <a:prstGeom prst="rect">
            <a:avLst/>
          </a:prstGeom>
          <a:noFill/>
        </p:spPr>
        <p:txBody>
          <a:bodyPr wrap="none" rtlCol="0">
            <a:spAutoFit/>
          </a:bodyPr>
          <a:lstStyle/>
          <a:p>
            <a:r>
              <a:rPr lang="en-US" dirty="0"/>
              <a:t>Apple Apple Mango</a:t>
            </a:r>
          </a:p>
        </p:txBody>
      </p:sp>
      <p:sp>
        <p:nvSpPr>
          <p:cNvPr id="8" name="TextBox 7">
            <a:extLst>
              <a:ext uri="{FF2B5EF4-FFF2-40B4-BE49-F238E27FC236}">
                <a16:creationId xmlns:a16="http://schemas.microsoft.com/office/drawing/2014/main" id="{C37578D7-F247-F04D-849A-17EE5DB33250}"/>
              </a:ext>
            </a:extLst>
          </p:cNvPr>
          <p:cNvSpPr txBox="1"/>
          <p:nvPr/>
        </p:nvSpPr>
        <p:spPr>
          <a:xfrm>
            <a:off x="5656868" y="2286690"/>
            <a:ext cx="1187908" cy="923330"/>
          </a:xfrm>
          <a:prstGeom prst="rect">
            <a:avLst/>
          </a:prstGeom>
          <a:noFill/>
        </p:spPr>
        <p:txBody>
          <a:bodyPr wrap="none" rtlCol="0">
            <a:spAutoFit/>
          </a:bodyPr>
          <a:lstStyle/>
          <a:p>
            <a:r>
              <a:rPr lang="en-US" altLang="ko-KR" dirty="0"/>
              <a:t>(</a:t>
            </a:r>
            <a:r>
              <a:rPr lang="en-US" dirty="0"/>
              <a:t>Apple</a:t>
            </a:r>
            <a:r>
              <a:rPr lang="en-US" altLang="ko-KR" dirty="0"/>
              <a:t>,1)</a:t>
            </a:r>
          </a:p>
          <a:p>
            <a:r>
              <a:rPr lang="ko-KR" altLang="ko-KR" dirty="0"/>
              <a:t>(</a:t>
            </a:r>
            <a:r>
              <a:rPr lang="en-US" dirty="0"/>
              <a:t>Pear</a:t>
            </a:r>
            <a:r>
              <a:rPr lang="en-US" altLang="ko-KR" dirty="0"/>
              <a:t>,1)</a:t>
            </a:r>
            <a:r>
              <a:rPr lang="en-US" dirty="0"/>
              <a:t> </a:t>
            </a:r>
          </a:p>
          <a:p>
            <a:r>
              <a:rPr lang="en-US" altLang="ko-KR" dirty="0"/>
              <a:t>(</a:t>
            </a:r>
            <a:r>
              <a:rPr lang="en-US" dirty="0"/>
              <a:t>Orange</a:t>
            </a:r>
            <a:r>
              <a:rPr lang="en-US" altLang="ko-KR" dirty="0"/>
              <a:t>,1)</a:t>
            </a:r>
            <a:endParaRPr lang="en-US" dirty="0"/>
          </a:p>
        </p:txBody>
      </p:sp>
      <p:cxnSp>
        <p:nvCxnSpPr>
          <p:cNvPr id="9" name="Straight Arrow Connector 8">
            <a:extLst>
              <a:ext uri="{FF2B5EF4-FFF2-40B4-BE49-F238E27FC236}">
                <a16:creationId xmlns:a16="http://schemas.microsoft.com/office/drawing/2014/main" id="{EC39D1B3-EDDE-BF48-909D-54B7031775D8}"/>
              </a:ext>
            </a:extLst>
          </p:cNvPr>
          <p:cNvCxnSpPr/>
          <p:nvPr/>
        </p:nvCxnSpPr>
        <p:spPr>
          <a:xfrm>
            <a:off x="5244576" y="27438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6A1A365-F47C-2940-A740-189DFE6495D6}"/>
              </a:ext>
            </a:extLst>
          </p:cNvPr>
          <p:cNvCxnSpPr/>
          <p:nvPr/>
        </p:nvCxnSpPr>
        <p:spPr>
          <a:xfrm>
            <a:off x="5220159" y="38106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C405F1C-DBE6-CA42-B2F3-123C5566E6BA}"/>
              </a:ext>
            </a:extLst>
          </p:cNvPr>
          <p:cNvCxnSpPr/>
          <p:nvPr/>
        </p:nvCxnSpPr>
        <p:spPr>
          <a:xfrm>
            <a:off x="5220159" y="48012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CE8667C-1959-7B4A-B8F5-4390603EC4AE}"/>
              </a:ext>
            </a:extLst>
          </p:cNvPr>
          <p:cNvSpPr txBox="1"/>
          <p:nvPr/>
        </p:nvSpPr>
        <p:spPr>
          <a:xfrm>
            <a:off x="5656868" y="3353490"/>
            <a:ext cx="1187908" cy="646331"/>
          </a:xfrm>
          <a:prstGeom prst="rect">
            <a:avLst/>
          </a:prstGeom>
          <a:noFill/>
        </p:spPr>
        <p:txBody>
          <a:bodyPr wrap="none" rtlCol="0">
            <a:spAutoFit/>
          </a:bodyPr>
          <a:lstStyle/>
          <a:p>
            <a:r>
              <a:rPr lang="en-US" altLang="ko-KR" dirty="0"/>
              <a:t>(</a:t>
            </a:r>
            <a:r>
              <a:rPr lang="en-US" dirty="0"/>
              <a:t>Orange</a:t>
            </a:r>
            <a:r>
              <a:rPr lang="en-US" altLang="ko-KR" dirty="0"/>
              <a:t>,1)</a:t>
            </a:r>
          </a:p>
          <a:p>
            <a:r>
              <a:rPr lang="en-US" dirty="0"/>
              <a:t>(Grapes,1)</a:t>
            </a:r>
          </a:p>
        </p:txBody>
      </p:sp>
      <p:sp>
        <p:nvSpPr>
          <p:cNvPr id="13" name="TextBox 12">
            <a:extLst>
              <a:ext uri="{FF2B5EF4-FFF2-40B4-BE49-F238E27FC236}">
                <a16:creationId xmlns:a16="http://schemas.microsoft.com/office/drawing/2014/main" id="{4522B450-50FB-4E46-8123-1740E5528E49}"/>
              </a:ext>
            </a:extLst>
          </p:cNvPr>
          <p:cNvSpPr txBox="1"/>
          <p:nvPr/>
        </p:nvSpPr>
        <p:spPr>
          <a:xfrm>
            <a:off x="5656868" y="4344090"/>
            <a:ext cx="1158828" cy="923330"/>
          </a:xfrm>
          <a:prstGeom prst="rect">
            <a:avLst/>
          </a:prstGeom>
          <a:noFill/>
        </p:spPr>
        <p:txBody>
          <a:bodyPr wrap="none" rtlCol="0">
            <a:spAutoFit/>
          </a:bodyPr>
          <a:lstStyle/>
          <a:p>
            <a:r>
              <a:rPr lang="en-US" altLang="ko-KR" dirty="0"/>
              <a:t>(Apple,1)</a:t>
            </a:r>
          </a:p>
          <a:p>
            <a:r>
              <a:rPr lang="en-US" dirty="0"/>
              <a:t>(Mango,1)</a:t>
            </a:r>
          </a:p>
          <a:p>
            <a:r>
              <a:rPr lang="en-US" dirty="0"/>
              <a:t>(Pear,1)</a:t>
            </a:r>
          </a:p>
        </p:txBody>
      </p:sp>
      <p:sp>
        <p:nvSpPr>
          <p:cNvPr id="14" name="TextBox 13">
            <a:extLst>
              <a:ext uri="{FF2B5EF4-FFF2-40B4-BE49-F238E27FC236}">
                <a16:creationId xmlns:a16="http://schemas.microsoft.com/office/drawing/2014/main" id="{E2B4BEE1-E7FE-B24F-907A-12DE29EBD6B3}"/>
              </a:ext>
            </a:extLst>
          </p:cNvPr>
          <p:cNvSpPr txBox="1"/>
          <p:nvPr/>
        </p:nvSpPr>
        <p:spPr>
          <a:xfrm>
            <a:off x="5656868" y="5401960"/>
            <a:ext cx="1158828" cy="923330"/>
          </a:xfrm>
          <a:prstGeom prst="rect">
            <a:avLst/>
          </a:prstGeom>
          <a:noFill/>
        </p:spPr>
        <p:txBody>
          <a:bodyPr wrap="none" rtlCol="0">
            <a:spAutoFit/>
          </a:bodyPr>
          <a:lstStyle/>
          <a:p>
            <a:r>
              <a:rPr lang="en-US" altLang="ko-KR" dirty="0"/>
              <a:t>(Apple,1)</a:t>
            </a:r>
          </a:p>
          <a:p>
            <a:r>
              <a:rPr lang="en-US" dirty="0"/>
              <a:t>(Apple,1)</a:t>
            </a:r>
          </a:p>
          <a:p>
            <a:r>
              <a:rPr lang="en-US" dirty="0"/>
              <a:t>(Mango,1)</a:t>
            </a:r>
          </a:p>
        </p:txBody>
      </p:sp>
      <p:cxnSp>
        <p:nvCxnSpPr>
          <p:cNvPr id="15" name="Straight Arrow Connector 14">
            <a:extLst>
              <a:ext uri="{FF2B5EF4-FFF2-40B4-BE49-F238E27FC236}">
                <a16:creationId xmlns:a16="http://schemas.microsoft.com/office/drawing/2014/main" id="{6230F979-ACED-BD47-BACD-A4AACAED3799}"/>
              </a:ext>
            </a:extLst>
          </p:cNvPr>
          <p:cNvCxnSpPr>
            <a:stCxn id="5" idx="3"/>
          </p:cNvCxnSpPr>
          <p:nvPr/>
        </p:nvCxnSpPr>
        <p:spPr>
          <a:xfrm flipV="1">
            <a:off x="6781288" y="2734455"/>
            <a:ext cx="1069113" cy="1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7C4DD77-1DA1-2649-A16B-B1AB0D94C57B}"/>
              </a:ext>
            </a:extLst>
          </p:cNvPr>
          <p:cNvCxnSpPr>
            <a:stCxn id="52" idx="3"/>
          </p:cNvCxnSpPr>
          <p:nvPr/>
        </p:nvCxnSpPr>
        <p:spPr>
          <a:xfrm flipV="1">
            <a:off x="6781288" y="2734455"/>
            <a:ext cx="1069113" cy="206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0E0F22-D681-4C4D-8E0C-BDF921D658AF}"/>
              </a:ext>
            </a:extLst>
          </p:cNvPr>
          <p:cNvCxnSpPr/>
          <p:nvPr/>
        </p:nvCxnSpPr>
        <p:spPr>
          <a:xfrm flipV="1">
            <a:off x="6781288" y="2772494"/>
            <a:ext cx="1083667" cy="31000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4BC3DB-8873-6D49-BEA4-4E2F4DD99D96}"/>
              </a:ext>
            </a:extLst>
          </p:cNvPr>
          <p:cNvCxnSpPr>
            <a:stCxn id="52" idx="3"/>
          </p:cNvCxnSpPr>
          <p:nvPr/>
        </p:nvCxnSpPr>
        <p:spPr>
          <a:xfrm flipV="1">
            <a:off x="6781288" y="4043755"/>
            <a:ext cx="1076792" cy="7530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B642C39-C850-924B-9E7D-444230641680}"/>
              </a:ext>
            </a:extLst>
          </p:cNvPr>
          <p:cNvCxnSpPr>
            <a:stCxn id="51" idx="3"/>
          </p:cNvCxnSpPr>
          <p:nvPr/>
        </p:nvCxnSpPr>
        <p:spPr>
          <a:xfrm>
            <a:off x="6781289" y="3806225"/>
            <a:ext cx="1076791" cy="237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7365917-FF12-1141-8215-71C6A50D2494}"/>
              </a:ext>
            </a:extLst>
          </p:cNvPr>
          <p:cNvCxnSpPr/>
          <p:nvPr/>
        </p:nvCxnSpPr>
        <p:spPr>
          <a:xfrm flipV="1">
            <a:off x="6781288" y="4043755"/>
            <a:ext cx="1076792"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3BDE25A-716A-6644-8797-ECD81773F0DF}"/>
              </a:ext>
            </a:extLst>
          </p:cNvPr>
          <p:cNvCxnSpPr>
            <a:stCxn id="5" idx="3"/>
          </p:cNvCxnSpPr>
          <p:nvPr/>
        </p:nvCxnSpPr>
        <p:spPr>
          <a:xfrm>
            <a:off x="6781288" y="2748355"/>
            <a:ext cx="1088498" cy="2721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8B391FE-5804-7B4A-A4B7-8548D66A7348}"/>
              </a:ext>
            </a:extLst>
          </p:cNvPr>
          <p:cNvCxnSpPr/>
          <p:nvPr/>
        </p:nvCxnSpPr>
        <p:spPr>
          <a:xfrm>
            <a:off x="6815696" y="3806225"/>
            <a:ext cx="1054090" cy="16640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F4A9E46-68BA-1244-917E-5993597EA797}"/>
              </a:ext>
            </a:extLst>
          </p:cNvPr>
          <p:cNvCxnSpPr>
            <a:stCxn id="25" idx="3"/>
          </p:cNvCxnSpPr>
          <p:nvPr/>
        </p:nvCxnSpPr>
        <p:spPr>
          <a:xfrm>
            <a:off x="6815696" y="4805755"/>
            <a:ext cx="1054090" cy="6644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8C9938A-97C7-944B-A818-D186CD62F03A}"/>
              </a:ext>
            </a:extLst>
          </p:cNvPr>
          <p:cNvSpPr txBox="1"/>
          <p:nvPr/>
        </p:nvSpPr>
        <p:spPr>
          <a:xfrm>
            <a:off x="7850401" y="2134290"/>
            <a:ext cx="1050062" cy="1200329"/>
          </a:xfrm>
          <a:prstGeom prst="rect">
            <a:avLst/>
          </a:prstGeom>
          <a:noFill/>
        </p:spPr>
        <p:txBody>
          <a:bodyPr wrap="none" rtlCol="0">
            <a:spAutoFit/>
          </a:bodyPr>
          <a:lstStyle/>
          <a:p>
            <a:r>
              <a:rPr lang="en-US" altLang="ko-KR" dirty="0"/>
              <a:t>(</a:t>
            </a:r>
            <a:r>
              <a:rPr lang="en-US" dirty="0"/>
              <a:t>Apple</a:t>
            </a:r>
            <a:r>
              <a:rPr lang="en-US" altLang="ko-KR" dirty="0"/>
              <a:t>,1)</a:t>
            </a:r>
          </a:p>
          <a:p>
            <a:r>
              <a:rPr lang="ko-KR" altLang="ko-KR" dirty="0"/>
              <a:t>(</a:t>
            </a:r>
            <a:r>
              <a:rPr lang="en-US" dirty="0"/>
              <a:t>Apple</a:t>
            </a:r>
            <a:r>
              <a:rPr lang="en-US" altLang="ko-KR" dirty="0"/>
              <a:t>,1)</a:t>
            </a:r>
            <a:br>
              <a:rPr lang="en-US" altLang="ko-KR" dirty="0"/>
            </a:br>
            <a:r>
              <a:rPr lang="en-US" altLang="ko-KR" dirty="0"/>
              <a:t>(Apple,1)</a:t>
            </a:r>
            <a:br>
              <a:rPr lang="en-US" altLang="ko-KR" dirty="0"/>
            </a:br>
            <a:r>
              <a:rPr lang="en-US" altLang="ko-KR" dirty="0"/>
              <a:t>(Apple,1)</a:t>
            </a:r>
            <a:endParaRPr lang="en-US" dirty="0"/>
          </a:p>
        </p:txBody>
      </p:sp>
      <p:sp>
        <p:nvSpPr>
          <p:cNvPr id="25" name="TextBox 24">
            <a:extLst>
              <a:ext uri="{FF2B5EF4-FFF2-40B4-BE49-F238E27FC236}">
                <a16:creationId xmlns:a16="http://schemas.microsoft.com/office/drawing/2014/main" id="{9C97C394-8507-2C42-BE93-D09168122FA9}"/>
              </a:ext>
            </a:extLst>
          </p:cNvPr>
          <p:cNvSpPr txBox="1"/>
          <p:nvPr/>
        </p:nvSpPr>
        <p:spPr>
          <a:xfrm>
            <a:off x="7858080" y="3582090"/>
            <a:ext cx="1165704" cy="923330"/>
          </a:xfrm>
          <a:prstGeom prst="rect">
            <a:avLst/>
          </a:prstGeom>
          <a:noFill/>
        </p:spPr>
        <p:txBody>
          <a:bodyPr wrap="none" rtlCol="0">
            <a:spAutoFit/>
          </a:bodyPr>
          <a:lstStyle/>
          <a:p>
            <a:r>
              <a:rPr lang="en-US" altLang="ko-KR" dirty="0"/>
              <a:t>(</a:t>
            </a:r>
            <a:r>
              <a:rPr lang="en-US" dirty="0"/>
              <a:t>Grapes</a:t>
            </a:r>
            <a:r>
              <a:rPr lang="en-US" altLang="ko-KR" dirty="0"/>
              <a:t>,1)</a:t>
            </a:r>
          </a:p>
          <a:p>
            <a:r>
              <a:rPr lang="ko-KR" altLang="ko-KR" dirty="0"/>
              <a:t>(</a:t>
            </a:r>
            <a:r>
              <a:rPr lang="en-US" dirty="0"/>
              <a:t>Mango</a:t>
            </a:r>
            <a:r>
              <a:rPr lang="en-US" altLang="ko-KR" dirty="0"/>
              <a:t>,1)</a:t>
            </a:r>
            <a:br>
              <a:rPr lang="en-US" altLang="ko-KR" dirty="0"/>
            </a:br>
            <a:r>
              <a:rPr lang="en-US" altLang="ko-KR" dirty="0"/>
              <a:t>(Mango,1)</a:t>
            </a:r>
            <a:endParaRPr lang="en-US" dirty="0"/>
          </a:p>
        </p:txBody>
      </p:sp>
      <p:sp>
        <p:nvSpPr>
          <p:cNvPr id="26" name="TextBox 25">
            <a:extLst>
              <a:ext uri="{FF2B5EF4-FFF2-40B4-BE49-F238E27FC236}">
                <a16:creationId xmlns:a16="http://schemas.microsoft.com/office/drawing/2014/main" id="{AE7AC9C4-93D5-C147-964B-21922A7F0D1A}"/>
              </a:ext>
            </a:extLst>
          </p:cNvPr>
          <p:cNvSpPr txBox="1"/>
          <p:nvPr/>
        </p:nvSpPr>
        <p:spPr>
          <a:xfrm>
            <a:off x="7835376" y="4877490"/>
            <a:ext cx="1194783" cy="1200329"/>
          </a:xfrm>
          <a:prstGeom prst="rect">
            <a:avLst/>
          </a:prstGeom>
          <a:noFill/>
        </p:spPr>
        <p:txBody>
          <a:bodyPr wrap="none" rtlCol="0">
            <a:spAutoFit/>
          </a:bodyPr>
          <a:lstStyle/>
          <a:p>
            <a:r>
              <a:rPr lang="en-US" altLang="ko-KR" dirty="0"/>
              <a:t>(</a:t>
            </a:r>
            <a:r>
              <a:rPr lang="en-US" dirty="0"/>
              <a:t>Orange</a:t>
            </a:r>
            <a:r>
              <a:rPr lang="en-US" altLang="ko-KR" dirty="0"/>
              <a:t>,1)</a:t>
            </a:r>
          </a:p>
          <a:p>
            <a:r>
              <a:rPr lang="ko-KR" altLang="ko-KR" dirty="0"/>
              <a:t>(</a:t>
            </a:r>
            <a:r>
              <a:rPr lang="en-US" dirty="0"/>
              <a:t>Orange</a:t>
            </a:r>
            <a:r>
              <a:rPr lang="en-US" altLang="ko-KR" dirty="0"/>
              <a:t>,1)</a:t>
            </a:r>
            <a:br>
              <a:rPr lang="en-US" altLang="ko-KR" dirty="0"/>
            </a:br>
            <a:r>
              <a:rPr lang="en-US" altLang="ko-KR" dirty="0"/>
              <a:t>(Pear,1)</a:t>
            </a:r>
          </a:p>
          <a:p>
            <a:r>
              <a:rPr lang="en-US" dirty="0"/>
              <a:t>(Pear,1)</a:t>
            </a:r>
          </a:p>
        </p:txBody>
      </p:sp>
      <p:sp>
        <p:nvSpPr>
          <p:cNvPr id="27" name="TextBox 26">
            <a:extLst>
              <a:ext uri="{FF2B5EF4-FFF2-40B4-BE49-F238E27FC236}">
                <a16:creationId xmlns:a16="http://schemas.microsoft.com/office/drawing/2014/main" id="{BD0CC066-E96F-2747-812A-16365493AB25}"/>
              </a:ext>
            </a:extLst>
          </p:cNvPr>
          <p:cNvSpPr txBox="1"/>
          <p:nvPr/>
        </p:nvSpPr>
        <p:spPr>
          <a:xfrm>
            <a:off x="9374401" y="2591490"/>
            <a:ext cx="1050062" cy="369332"/>
          </a:xfrm>
          <a:prstGeom prst="rect">
            <a:avLst/>
          </a:prstGeom>
          <a:noFill/>
        </p:spPr>
        <p:txBody>
          <a:bodyPr wrap="none" rtlCol="0">
            <a:spAutoFit/>
          </a:bodyPr>
          <a:lstStyle/>
          <a:p>
            <a:r>
              <a:rPr lang="ko-KR" altLang="ko-KR" dirty="0"/>
              <a:t>(</a:t>
            </a:r>
            <a:r>
              <a:rPr lang="en-US" dirty="0"/>
              <a:t>Apple</a:t>
            </a:r>
            <a:r>
              <a:rPr lang="en-US" altLang="ko-KR" dirty="0"/>
              <a:t>,4)</a:t>
            </a:r>
            <a:endParaRPr lang="en-US" dirty="0"/>
          </a:p>
        </p:txBody>
      </p:sp>
      <p:cxnSp>
        <p:nvCxnSpPr>
          <p:cNvPr id="28" name="Straight Arrow Connector 27">
            <a:extLst>
              <a:ext uri="{FF2B5EF4-FFF2-40B4-BE49-F238E27FC236}">
                <a16:creationId xmlns:a16="http://schemas.microsoft.com/office/drawing/2014/main" id="{81A217B7-C270-A54D-AC38-5A3D1CF61C74}"/>
              </a:ext>
            </a:extLst>
          </p:cNvPr>
          <p:cNvCxnSpPr/>
          <p:nvPr/>
        </p:nvCxnSpPr>
        <p:spPr>
          <a:xfrm>
            <a:off x="8924880" y="40392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8CC089C-B56A-4543-A21C-236D8CB4677F}"/>
              </a:ext>
            </a:extLst>
          </p:cNvPr>
          <p:cNvSpPr txBox="1"/>
          <p:nvPr/>
        </p:nvSpPr>
        <p:spPr>
          <a:xfrm>
            <a:off x="9305880" y="3734490"/>
            <a:ext cx="1169198" cy="646331"/>
          </a:xfrm>
          <a:prstGeom prst="rect">
            <a:avLst/>
          </a:prstGeom>
          <a:noFill/>
        </p:spPr>
        <p:txBody>
          <a:bodyPr wrap="none" rtlCol="0">
            <a:spAutoFit/>
          </a:bodyPr>
          <a:lstStyle/>
          <a:p>
            <a:r>
              <a:rPr lang="ko-KR" altLang="ko-KR" dirty="0"/>
              <a:t>(</a:t>
            </a:r>
            <a:r>
              <a:rPr lang="en-US" altLang="ko-KR" dirty="0"/>
              <a:t>Grapes,1)</a:t>
            </a:r>
          </a:p>
          <a:p>
            <a:r>
              <a:rPr lang="en-US" dirty="0"/>
              <a:t>(Mango,2)</a:t>
            </a:r>
          </a:p>
        </p:txBody>
      </p:sp>
      <p:cxnSp>
        <p:nvCxnSpPr>
          <p:cNvPr id="30" name="Straight Arrow Connector 29">
            <a:extLst>
              <a:ext uri="{FF2B5EF4-FFF2-40B4-BE49-F238E27FC236}">
                <a16:creationId xmlns:a16="http://schemas.microsoft.com/office/drawing/2014/main" id="{C98C1CCB-6054-DF47-BEFD-0E8F72C1C207}"/>
              </a:ext>
            </a:extLst>
          </p:cNvPr>
          <p:cNvCxnSpPr/>
          <p:nvPr/>
        </p:nvCxnSpPr>
        <p:spPr>
          <a:xfrm>
            <a:off x="8900463" y="55632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967280AB-E7F9-B041-8C5A-2EEDD1E7EBC7}"/>
              </a:ext>
            </a:extLst>
          </p:cNvPr>
          <p:cNvSpPr txBox="1"/>
          <p:nvPr/>
        </p:nvSpPr>
        <p:spPr>
          <a:xfrm>
            <a:off x="9283176" y="5258490"/>
            <a:ext cx="1194783" cy="646331"/>
          </a:xfrm>
          <a:prstGeom prst="rect">
            <a:avLst/>
          </a:prstGeom>
          <a:noFill/>
        </p:spPr>
        <p:txBody>
          <a:bodyPr wrap="none" rtlCol="0">
            <a:spAutoFit/>
          </a:bodyPr>
          <a:lstStyle/>
          <a:p>
            <a:r>
              <a:rPr lang="ko-KR" altLang="ko-KR" dirty="0"/>
              <a:t>(</a:t>
            </a:r>
            <a:r>
              <a:rPr lang="en-US" altLang="ko-KR" dirty="0"/>
              <a:t>Orange,2)</a:t>
            </a:r>
          </a:p>
          <a:p>
            <a:r>
              <a:rPr lang="en-US" dirty="0"/>
              <a:t>(Pear,2)</a:t>
            </a:r>
          </a:p>
        </p:txBody>
      </p:sp>
      <p:grpSp>
        <p:nvGrpSpPr>
          <p:cNvPr id="32" name="Group 31">
            <a:extLst>
              <a:ext uri="{FF2B5EF4-FFF2-40B4-BE49-F238E27FC236}">
                <a16:creationId xmlns:a16="http://schemas.microsoft.com/office/drawing/2014/main" id="{7A9AE590-8D23-BF47-938D-147DBC77773C}"/>
              </a:ext>
            </a:extLst>
          </p:cNvPr>
          <p:cNvGrpSpPr/>
          <p:nvPr/>
        </p:nvGrpSpPr>
        <p:grpSpPr>
          <a:xfrm>
            <a:off x="1375739" y="3300626"/>
            <a:ext cx="2040037" cy="1272064"/>
            <a:chOff x="-994127" y="3071336"/>
            <a:chExt cx="2040037" cy="1272064"/>
          </a:xfrm>
        </p:grpSpPr>
        <p:sp>
          <p:nvSpPr>
            <p:cNvPr id="33" name="TextBox 32">
              <a:extLst>
                <a:ext uri="{FF2B5EF4-FFF2-40B4-BE49-F238E27FC236}">
                  <a16:creationId xmlns:a16="http://schemas.microsoft.com/office/drawing/2014/main" id="{83BE8577-923B-D34A-A267-98D861263525}"/>
                </a:ext>
              </a:extLst>
            </p:cNvPr>
            <p:cNvSpPr txBox="1"/>
            <p:nvPr/>
          </p:nvSpPr>
          <p:spPr>
            <a:xfrm>
              <a:off x="-994127" y="3071336"/>
              <a:ext cx="1946792" cy="369332"/>
            </a:xfrm>
            <a:prstGeom prst="rect">
              <a:avLst/>
            </a:prstGeom>
            <a:noFill/>
          </p:spPr>
          <p:txBody>
            <a:bodyPr wrap="none" rtlCol="0">
              <a:spAutoFit/>
            </a:bodyPr>
            <a:lstStyle/>
            <a:p>
              <a:r>
                <a:rPr lang="en-US" dirty="0"/>
                <a:t>Apple Pear Orange</a:t>
              </a:r>
            </a:p>
          </p:txBody>
        </p:sp>
        <p:sp>
          <p:nvSpPr>
            <p:cNvPr id="34" name="TextBox 33">
              <a:extLst>
                <a:ext uri="{FF2B5EF4-FFF2-40B4-BE49-F238E27FC236}">
                  <a16:creationId xmlns:a16="http://schemas.microsoft.com/office/drawing/2014/main" id="{584ACE76-4C12-8743-B6D1-1AE5A84AEFAF}"/>
                </a:ext>
              </a:extLst>
            </p:cNvPr>
            <p:cNvSpPr txBox="1"/>
            <p:nvPr/>
          </p:nvSpPr>
          <p:spPr>
            <a:xfrm>
              <a:off x="-893510" y="3376136"/>
              <a:ext cx="1588596" cy="369332"/>
            </a:xfrm>
            <a:prstGeom prst="rect">
              <a:avLst/>
            </a:prstGeom>
            <a:noFill/>
          </p:spPr>
          <p:txBody>
            <a:bodyPr wrap="none" rtlCol="0">
              <a:spAutoFit/>
            </a:bodyPr>
            <a:lstStyle/>
            <a:p>
              <a:r>
                <a:rPr lang="en-US" dirty="0"/>
                <a:t>Orange Grapes</a:t>
              </a:r>
            </a:p>
          </p:txBody>
        </p:sp>
        <p:sp>
          <p:nvSpPr>
            <p:cNvPr id="35" name="TextBox 34">
              <a:extLst>
                <a:ext uri="{FF2B5EF4-FFF2-40B4-BE49-F238E27FC236}">
                  <a16:creationId xmlns:a16="http://schemas.microsoft.com/office/drawing/2014/main" id="{BF62E43A-5DF8-F44C-9CF0-10A31A40B2C3}"/>
                </a:ext>
              </a:extLst>
            </p:cNvPr>
            <p:cNvSpPr txBox="1"/>
            <p:nvPr/>
          </p:nvSpPr>
          <p:spPr>
            <a:xfrm>
              <a:off x="-982423" y="3669268"/>
              <a:ext cx="1917713" cy="369332"/>
            </a:xfrm>
            <a:prstGeom prst="rect">
              <a:avLst/>
            </a:prstGeom>
            <a:noFill/>
          </p:spPr>
          <p:txBody>
            <a:bodyPr wrap="none" rtlCol="0">
              <a:spAutoFit/>
            </a:bodyPr>
            <a:lstStyle/>
            <a:p>
              <a:r>
                <a:rPr lang="en-US" dirty="0"/>
                <a:t>Apple Mango Pear</a:t>
              </a:r>
            </a:p>
          </p:txBody>
        </p:sp>
        <p:sp>
          <p:nvSpPr>
            <p:cNvPr id="36" name="TextBox 35">
              <a:extLst>
                <a:ext uri="{FF2B5EF4-FFF2-40B4-BE49-F238E27FC236}">
                  <a16:creationId xmlns:a16="http://schemas.microsoft.com/office/drawing/2014/main" id="{7F76F5DC-8A00-0947-95E2-6292240931F0}"/>
                </a:ext>
              </a:extLst>
            </p:cNvPr>
            <p:cNvSpPr txBox="1"/>
            <p:nvPr/>
          </p:nvSpPr>
          <p:spPr>
            <a:xfrm>
              <a:off x="-990600" y="3974068"/>
              <a:ext cx="2036510" cy="369332"/>
            </a:xfrm>
            <a:prstGeom prst="rect">
              <a:avLst/>
            </a:prstGeom>
            <a:noFill/>
          </p:spPr>
          <p:txBody>
            <a:bodyPr wrap="none" rtlCol="0">
              <a:spAutoFit/>
            </a:bodyPr>
            <a:lstStyle/>
            <a:p>
              <a:r>
                <a:rPr lang="en-US" dirty="0"/>
                <a:t>Apple Apple Mango</a:t>
              </a:r>
            </a:p>
          </p:txBody>
        </p:sp>
      </p:grpSp>
      <p:cxnSp>
        <p:nvCxnSpPr>
          <p:cNvPr id="37" name="Straight Arrow Connector 36">
            <a:extLst>
              <a:ext uri="{FF2B5EF4-FFF2-40B4-BE49-F238E27FC236}">
                <a16:creationId xmlns:a16="http://schemas.microsoft.com/office/drawing/2014/main" id="{5625F5E4-DFD3-4C4C-938D-547341368037}"/>
              </a:ext>
            </a:extLst>
          </p:cNvPr>
          <p:cNvCxnSpPr>
            <a:endCxn id="7" idx="1"/>
          </p:cNvCxnSpPr>
          <p:nvPr/>
        </p:nvCxnSpPr>
        <p:spPr>
          <a:xfrm flipV="1">
            <a:off x="2611984" y="2699956"/>
            <a:ext cx="838200" cy="653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043375C-BD04-734E-977E-0F79FF9469F6}"/>
              </a:ext>
            </a:extLst>
          </p:cNvPr>
          <p:cNvCxnSpPr>
            <a:endCxn id="51" idx="1"/>
          </p:cNvCxnSpPr>
          <p:nvPr/>
        </p:nvCxnSpPr>
        <p:spPr>
          <a:xfrm flipV="1">
            <a:off x="2882376" y="3806225"/>
            <a:ext cx="533400" cy="2007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B0B5FDD-73B6-9748-8A80-80DF96C6FDF1}"/>
              </a:ext>
            </a:extLst>
          </p:cNvPr>
          <p:cNvCxnSpPr>
            <a:endCxn id="52" idx="1"/>
          </p:cNvCxnSpPr>
          <p:nvPr/>
        </p:nvCxnSpPr>
        <p:spPr>
          <a:xfrm>
            <a:off x="2958576" y="4496490"/>
            <a:ext cx="457200" cy="3003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1C80316-39A0-1042-B4A3-06C39507909E}"/>
              </a:ext>
            </a:extLst>
          </p:cNvPr>
          <p:cNvCxnSpPr/>
          <p:nvPr/>
        </p:nvCxnSpPr>
        <p:spPr>
          <a:xfrm>
            <a:off x="2577576" y="4496490"/>
            <a:ext cx="838200" cy="13760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F86AF7B-5C66-F34E-9A8C-3ED11903B0C2}"/>
              </a:ext>
            </a:extLst>
          </p:cNvPr>
          <p:cNvCxnSpPr/>
          <p:nvPr/>
        </p:nvCxnSpPr>
        <p:spPr>
          <a:xfrm>
            <a:off x="5220159" y="5868090"/>
            <a:ext cx="4816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9354A21-F494-9144-A4DA-D522A87DA99D}"/>
              </a:ext>
            </a:extLst>
          </p:cNvPr>
          <p:cNvSpPr txBox="1"/>
          <p:nvPr/>
        </p:nvSpPr>
        <p:spPr>
          <a:xfrm>
            <a:off x="2486891" y="1767145"/>
            <a:ext cx="675868" cy="369332"/>
          </a:xfrm>
          <a:prstGeom prst="rect">
            <a:avLst/>
          </a:prstGeom>
          <a:noFill/>
        </p:spPr>
        <p:txBody>
          <a:bodyPr wrap="none" rtlCol="0">
            <a:spAutoFit/>
          </a:bodyPr>
          <a:lstStyle/>
          <a:p>
            <a:r>
              <a:rPr lang="en-US" b="1" dirty="0">
                <a:latin typeface="Helvetica Neue"/>
                <a:cs typeface="Helvetica Neue"/>
              </a:rPr>
              <a:t>Split</a:t>
            </a:r>
          </a:p>
        </p:txBody>
      </p:sp>
      <p:sp>
        <p:nvSpPr>
          <p:cNvPr id="43" name="TextBox 42">
            <a:extLst>
              <a:ext uri="{FF2B5EF4-FFF2-40B4-BE49-F238E27FC236}">
                <a16:creationId xmlns:a16="http://schemas.microsoft.com/office/drawing/2014/main" id="{E235DA95-E346-CC4B-B0C8-A3C49FEAD578}"/>
              </a:ext>
            </a:extLst>
          </p:cNvPr>
          <p:cNvSpPr txBox="1"/>
          <p:nvPr/>
        </p:nvSpPr>
        <p:spPr>
          <a:xfrm>
            <a:off x="5101161" y="1753290"/>
            <a:ext cx="667563" cy="369332"/>
          </a:xfrm>
          <a:prstGeom prst="rect">
            <a:avLst/>
          </a:prstGeom>
          <a:noFill/>
        </p:spPr>
        <p:txBody>
          <a:bodyPr wrap="none" rtlCol="0">
            <a:spAutoFit/>
          </a:bodyPr>
          <a:lstStyle/>
          <a:p>
            <a:r>
              <a:rPr lang="en-US" b="1" dirty="0">
                <a:latin typeface="Helvetica Neue"/>
                <a:cs typeface="Helvetica Neue"/>
              </a:rPr>
              <a:t>Map</a:t>
            </a:r>
          </a:p>
        </p:txBody>
      </p:sp>
      <p:sp>
        <p:nvSpPr>
          <p:cNvPr id="44" name="TextBox 43">
            <a:extLst>
              <a:ext uri="{FF2B5EF4-FFF2-40B4-BE49-F238E27FC236}">
                <a16:creationId xmlns:a16="http://schemas.microsoft.com/office/drawing/2014/main" id="{5F3324B3-2A90-2D48-B289-2E484E51144F}"/>
              </a:ext>
            </a:extLst>
          </p:cNvPr>
          <p:cNvSpPr txBox="1"/>
          <p:nvPr/>
        </p:nvSpPr>
        <p:spPr>
          <a:xfrm>
            <a:off x="6733887" y="1799441"/>
            <a:ext cx="947093" cy="369332"/>
          </a:xfrm>
          <a:prstGeom prst="rect">
            <a:avLst/>
          </a:prstGeom>
          <a:noFill/>
        </p:spPr>
        <p:txBody>
          <a:bodyPr wrap="none" rtlCol="0">
            <a:spAutoFit/>
          </a:bodyPr>
          <a:lstStyle/>
          <a:p>
            <a:r>
              <a:rPr lang="en-US" b="1" dirty="0">
                <a:latin typeface="Helvetica Neue"/>
                <a:cs typeface="Helvetica Neue"/>
              </a:rPr>
              <a:t>Shuffle</a:t>
            </a:r>
          </a:p>
        </p:txBody>
      </p:sp>
      <p:sp>
        <p:nvSpPr>
          <p:cNvPr id="45" name="TextBox 44">
            <a:extLst>
              <a:ext uri="{FF2B5EF4-FFF2-40B4-BE49-F238E27FC236}">
                <a16:creationId xmlns:a16="http://schemas.microsoft.com/office/drawing/2014/main" id="{F15AF796-0865-2A4A-853D-79D75EC9AFBC}"/>
              </a:ext>
            </a:extLst>
          </p:cNvPr>
          <p:cNvSpPr txBox="1"/>
          <p:nvPr/>
        </p:nvSpPr>
        <p:spPr>
          <a:xfrm>
            <a:off x="8516198" y="1803058"/>
            <a:ext cx="1026727" cy="369332"/>
          </a:xfrm>
          <a:prstGeom prst="rect">
            <a:avLst/>
          </a:prstGeom>
          <a:noFill/>
        </p:spPr>
        <p:txBody>
          <a:bodyPr wrap="none" rtlCol="0">
            <a:spAutoFit/>
          </a:bodyPr>
          <a:lstStyle/>
          <a:p>
            <a:r>
              <a:rPr lang="en-US" b="1" dirty="0">
                <a:latin typeface="Helvetica Neue"/>
                <a:cs typeface="Helvetica Neue"/>
              </a:rPr>
              <a:t>Reduce</a:t>
            </a:r>
          </a:p>
        </p:txBody>
      </p:sp>
      <p:sp>
        <p:nvSpPr>
          <p:cNvPr id="46" name="Rectangle 45">
            <a:extLst>
              <a:ext uri="{FF2B5EF4-FFF2-40B4-BE49-F238E27FC236}">
                <a16:creationId xmlns:a16="http://schemas.microsoft.com/office/drawing/2014/main" id="{9B547325-96BB-5C41-AEF0-A5EF94046F6E}"/>
              </a:ext>
            </a:extLst>
          </p:cNvPr>
          <p:cNvSpPr/>
          <p:nvPr/>
        </p:nvSpPr>
        <p:spPr>
          <a:xfrm>
            <a:off x="3415776" y="228669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0E50B7-D4F1-7842-A36C-FB848CA9DF4D}"/>
              </a:ext>
            </a:extLst>
          </p:cNvPr>
          <p:cNvSpPr/>
          <p:nvPr/>
        </p:nvSpPr>
        <p:spPr>
          <a:xfrm>
            <a:off x="3415776" y="3344560"/>
            <a:ext cx="3365513"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55BCF70-6DD1-5747-B1BE-9F4004D5A871}"/>
              </a:ext>
            </a:extLst>
          </p:cNvPr>
          <p:cNvSpPr/>
          <p:nvPr/>
        </p:nvSpPr>
        <p:spPr>
          <a:xfrm>
            <a:off x="3415776" y="433516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6BDAB12-954D-6641-AA41-7559251C6057}"/>
              </a:ext>
            </a:extLst>
          </p:cNvPr>
          <p:cNvSpPr/>
          <p:nvPr/>
        </p:nvSpPr>
        <p:spPr>
          <a:xfrm>
            <a:off x="3415776" y="5410890"/>
            <a:ext cx="3365512" cy="92333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F9920E-372C-4E46-BB4F-D1919E80C089}"/>
              </a:ext>
            </a:extLst>
          </p:cNvPr>
          <p:cNvSpPr/>
          <p:nvPr/>
        </p:nvSpPr>
        <p:spPr>
          <a:xfrm>
            <a:off x="7864955" y="2191497"/>
            <a:ext cx="2559508" cy="11619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C2099E0-33C4-6644-8F3E-558462C81404}"/>
              </a:ext>
            </a:extLst>
          </p:cNvPr>
          <p:cNvSpPr/>
          <p:nvPr/>
        </p:nvSpPr>
        <p:spPr>
          <a:xfrm>
            <a:off x="7882682" y="3454669"/>
            <a:ext cx="2541781" cy="11619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B4E799-4B39-A341-85DD-C5BE829EAFDE}"/>
              </a:ext>
            </a:extLst>
          </p:cNvPr>
          <p:cNvSpPr/>
          <p:nvPr/>
        </p:nvSpPr>
        <p:spPr>
          <a:xfrm>
            <a:off x="7869786" y="4825428"/>
            <a:ext cx="2554678" cy="12896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453B0D1-79DF-E343-A7B5-A30E1D593D7A}"/>
              </a:ext>
            </a:extLst>
          </p:cNvPr>
          <p:cNvCxnSpPr/>
          <p:nvPr/>
        </p:nvCxnSpPr>
        <p:spPr>
          <a:xfrm>
            <a:off x="8865418" y="2820090"/>
            <a:ext cx="50898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8960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09F7C-1D39-9F4D-A1D5-600912E0DCFA}"/>
              </a:ext>
            </a:extLst>
          </p:cNvPr>
          <p:cNvSpPr>
            <a:spLocks noGrp="1"/>
          </p:cNvSpPr>
          <p:nvPr>
            <p:ph type="title"/>
          </p:nvPr>
        </p:nvSpPr>
        <p:spPr/>
        <p:txBody>
          <a:bodyPr>
            <a:normAutofit fontScale="90000"/>
          </a:bodyPr>
          <a:lstStyle/>
          <a:p>
            <a:r>
              <a:rPr lang="en-US" dirty="0"/>
              <a:t>Map Reduce runtime handles </a:t>
            </a:r>
            <a:br>
              <a:rPr lang="en-US" dirty="0"/>
            </a:br>
            <a:r>
              <a:rPr lang="en-US" dirty="0">
                <a:solidFill>
                  <a:srgbClr val="C00000"/>
                </a:solidFill>
              </a:rPr>
              <a:t>scheduling, fault tolerance, scalability, elasticity </a:t>
            </a:r>
          </a:p>
        </p:txBody>
      </p:sp>
      <p:sp>
        <p:nvSpPr>
          <p:cNvPr id="3" name="Content Placeholder 2">
            <a:extLst>
              <a:ext uri="{FF2B5EF4-FFF2-40B4-BE49-F238E27FC236}">
                <a16:creationId xmlns:a16="http://schemas.microsoft.com/office/drawing/2014/main" id="{5D3F93E3-45F7-1E49-AEE5-DB64312292A0}"/>
              </a:ext>
            </a:extLst>
          </p:cNvPr>
          <p:cNvSpPr>
            <a:spLocks noGrp="1"/>
          </p:cNvSpPr>
          <p:nvPr>
            <p:ph idx="1"/>
          </p:nvPr>
        </p:nvSpPr>
        <p:spPr/>
        <p:txBody>
          <a:bodyPr/>
          <a:lstStyle/>
          <a:p>
            <a:endParaRPr lang="en-US"/>
          </a:p>
        </p:txBody>
      </p:sp>
      <p:sp>
        <p:nvSpPr>
          <p:cNvPr id="4" name="Oval 3">
            <a:extLst>
              <a:ext uri="{FF2B5EF4-FFF2-40B4-BE49-F238E27FC236}">
                <a16:creationId xmlns:a16="http://schemas.microsoft.com/office/drawing/2014/main" id="{EA532C2F-B3E6-A246-B9F1-A8A95987C9D6}"/>
              </a:ext>
            </a:extLst>
          </p:cNvPr>
          <p:cNvSpPr/>
          <p:nvPr/>
        </p:nvSpPr>
        <p:spPr>
          <a:xfrm>
            <a:off x="1715877" y="2040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5" name="Oval 4">
            <a:extLst>
              <a:ext uri="{FF2B5EF4-FFF2-40B4-BE49-F238E27FC236}">
                <a16:creationId xmlns:a16="http://schemas.microsoft.com/office/drawing/2014/main" id="{CA7E8867-E4B9-DA4D-9A84-4ACAC0C33AB0}"/>
              </a:ext>
            </a:extLst>
          </p:cNvPr>
          <p:cNvSpPr/>
          <p:nvPr/>
        </p:nvSpPr>
        <p:spPr>
          <a:xfrm>
            <a:off x="6388931" y="1871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cxnSp>
        <p:nvCxnSpPr>
          <p:cNvPr id="6" name="Straight Arrow Connector 5">
            <a:extLst>
              <a:ext uri="{FF2B5EF4-FFF2-40B4-BE49-F238E27FC236}">
                <a16:creationId xmlns:a16="http://schemas.microsoft.com/office/drawing/2014/main" id="{A6F68EC8-A5C4-B241-9A08-137C37061F26}"/>
              </a:ext>
            </a:extLst>
          </p:cNvPr>
          <p:cNvCxnSpPr>
            <a:stCxn id="37" idx="7"/>
            <a:endCxn id="25" idx="2"/>
          </p:cNvCxnSpPr>
          <p:nvPr/>
        </p:nvCxnSpPr>
        <p:spPr>
          <a:xfrm flipV="1">
            <a:off x="2908929" y="2137703"/>
            <a:ext cx="3480002" cy="132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D877F2D4-C2AF-CF46-8C85-5E0FBF3F1A4E}"/>
              </a:ext>
            </a:extLst>
          </p:cNvPr>
          <p:cNvSpPr/>
          <p:nvPr/>
        </p:nvSpPr>
        <p:spPr>
          <a:xfrm>
            <a:off x="1868277" y="2192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8" name="Oval 7">
            <a:extLst>
              <a:ext uri="{FF2B5EF4-FFF2-40B4-BE49-F238E27FC236}">
                <a16:creationId xmlns:a16="http://schemas.microsoft.com/office/drawing/2014/main" id="{CDC08716-CEED-7D4E-82FB-C3F61E26902B}"/>
              </a:ext>
            </a:extLst>
          </p:cNvPr>
          <p:cNvSpPr/>
          <p:nvPr/>
        </p:nvSpPr>
        <p:spPr>
          <a:xfrm>
            <a:off x="2020677" y="2344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9" name="Oval 8">
            <a:extLst>
              <a:ext uri="{FF2B5EF4-FFF2-40B4-BE49-F238E27FC236}">
                <a16:creationId xmlns:a16="http://schemas.microsoft.com/office/drawing/2014/main" id="{4B6E5345-F50A-B240-BC50-5926710A8E27}"/>
              </a:ext>
            </a:extLst>
          </p:cNvPr>
          <p:cNvSpPr/>
          <p:nvPr/>
        </p:nvSpPr>
        <p:spPr>
          <a:xfrm>
            <a:off x="2173077" y="2497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0" name="Oval 9">
            <a:extLst>
              <a:ext uri="{FF2B5EF4-FFF2-40B4-BE49-F238E27FC236}">
                <a16:creationId xmlns:a16="http://schemas.microsoft.com/office/drawing/2014/main" id="{019EBAD5-6E68-2A4B-9FA5-E2D2D3C941D8}"/>
              </a:ext>
            </a:extLst>
          </p:cNvPr>
          <p:cNvSpPr/>
          <p:nvPr/>
        </p:nvSpPr>
        <p:spPr>
          <a:xfrm>
            <a:off x="2325477" y="2649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1" name="Oval 10">
            <a:extLst>
              <a:ext uri="{FF2B5EF4-FFF2-40B4-BE49-F238E27FC236}">
                <a16:creationId xmlns:a16="http://schemas.microsoft.com/office/drawing/2014/main" id="{AA35D47C-DAD0-8E47-BC3A-C1C9FD08E0C2}"/>
              </a:ext>
            </a:extLst>
          </p:cNvPr>
          <p:cNvSpPr/>
          <p:nvPr/>
        </p:nvSpPr>
        <p:spPr>
          <a:xfrm>
            <a:off x="2477877" y="2802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2" name="Oval 11">
            <a:extLst>
              <a:ext uri="{FF2B5EF4-FFF2-40B4-BE49-F238E27FC236}">
                <a16:creationId xmlns:a16="http://schemas.microsoft.com/office/drawing/2014/main" id="{CDA2532E-7B86-6440-B60F-953212343D0D}"/>
              </a:ext>
            </a:extLst>
          </p:cNvPr>
          <p:cNvSpPr/>
          <p:nvPr/>
        </p:nvSpPr>
        <p:spPr>
          <a:xfrm>
            <a:off x="2630277" y="2954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3" name="Oval 12">
            <a:extLst>
              <a:ext uri="{FF2B5EF4-FFF2-40B4-BE49-F238E27FC236}">
                <a16:creationId xmlns:a16="http://schemas.microsoft.com/office/drawing/2014/main" id="{F5702186-1C12-6244-B986-D1B7D7C57BB2}"/>
              </a:ext>
            </a:extLst>
          </p:cNvPr>
          <p:cNvSpPr/>
          <p:nvPr/>
        </p:nvSpPr>
        <p:spPr>
          <a:xfrm>
            <a:off x="2782677" y="3106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4" name="Oval 13">
            <a:extLst>
              <a:ext uri="{FF2B5EF4-FFF2-40B4-BE49-F238E27FC236}">
                <a16:creationId xmlns:a16="http://schemas.microsoft.com/office/drawing/2014/main" id="{70CD5CD7-20F5-D64D-A719-7AC9C4DDFFC0}"/>
              </a:ext>
            </a:extLst>
          </p:cNvPr>
          <p:cNvSpPr/>
          <p:nvPr/>
        </p:nvSpPr>
        <p:spPr>
          <a:xfrm>
            <a:off x="2935077" y="3259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5" name="Oval 14">
            <a:extLst>
              <a:ext uri="{FF2B5EF4-FFF2-40B4-BE49-F238E27FC236}">
                <a16:creationId xmlns:a16="http://schemas.microsoft.com/office/drawing/2014/main" id="{A7EBBE97-3D51-314C-B9B0-5E950A10F675}"/>
              </a:ext>
            </a:extLst>
          </p:cNvPr>
          <p:cNvSpPr/>
          <p:nvPr/>
        </p:nvSpPr>
        <p:spPr>
          <a:xfrm>
            <a:off x="3087477" y="3411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6" name="Oval 15">
            <a:extLst>
              <a:ext uri="{FF2B5EF4-FFF2-40B4-BE49-F238E27FC236}">
                <a16:creationId xmlns:a16="http://schemas.microsoft.com/office/drawing/2014/main" id="{581E0C1A-1FE6-B748-9967-6DFB83D438F8}"/>
              </a:ext>
            </a:extLst>
          </p:cNvPr>
          <p:cNvSpPr/>
          <p:nvPr/>
        </p:nvSpPr>
        <p:spPr>
          <a:xfrm>
            <a:off x="3239877" y="3564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7" name="Oval 16">
            <a:extLst>
              <a:ext uri="{FF2B5EF4-FFF2-40B4-BE49-F238E27FC236}">
                <a16:creationId xmlns:a16="http://schemas.microsoft.com/office/drawing/2014/main" id="{6B27A28A-2DBC-5F47-9A28-DF407EB604FF}"/>
              </a:ext>
            </a:extLst>
          </p:cNvPr>
          <p:cNvSpPr/>
          <p:nvPr/>
        </p:nvSpPr>
        <p:spPr>
          <a:xfrm>
            <a:off x="3392277" y="3716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8" name="Oval 17">
            <a:extLst>
              <a:ext uri="{FF2B5EF4-FFF2-40B4-BE49-F238E27FC236}">
                <a16:creationId xmlns:a16="http://schemas.microsoft.com/office/drawing/2014/main" id="{138BE472-4879-CE42-991D-022F4DECF380}"/>
              </a:ext>
            </a:extLst>
          </p:cNvPr>
          <p:cNvSpPr/>
          <p:nvPr/>
        </p:nvSpPr>
        <p:spPr>
          <a:xfrm>
            <a:off x="3544677" y="3868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19" name="Oval 18">
            <a:extLst>
              <a:ext uri="{FF2B5EF4-FFF2-40B4-BE49-F238E27FC236}">
                <a16:creationId xmlns:a16="http://schemas.microsoft.com/office/drawing/2014/main" id="{CEFD6430-963E-4742-A3E8-A2FE57483249}"/>
              </a:ext>
            </a:extLst>
          </p:cNvPr>
          <p:cNvSpPr/>
          <p:nvPr/>
        </p:nvSpPr>
        <p:spPr>
          <a:xfrm>
            <a:off x="3697077" y="4021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0" name="Oval 19">
            <a:extLst>
              <a:ext uri="{FF2B5EF4-FFF2-40B4-BE49-F238E27FC236}">
                <a16:creationId xmlns:a16="http://schemas.microsoft.com/office/drawing/2014/main" id="{0B6EE61C-1E88-DE4D-8052-7CEBA6F6FE89}"/>
              </a:ext>
            </a:extLst>
          </p:cNvPr>
          <p:cNvSpPr/>
          <p:nvPr/>
        </p:nvSpPr>
        <p:spPr>
          <a:xfrm>
            <a:off x="3849477" y="4173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1" name="Oval 20">
            <a:extLst>
              <a:ext uri="{FF2B5EF4-FFF2-40B4-BE49-F238E27FC236}">
                <a16:creationId xmlns:a16="http://schemas.microsoft.com/office/drawing/2014/main" id="{12E817BD-4641-5B46-B584-62A0A4C480AE}"/>
              </a:ext>
            </a:extLst>
          </p:cNvPr>
          <p:cNvSpPr/>
          <p:nvPr/>
        </p:nvSpPr>
        <p:spPr>
          <a:xfrm>
            <a:off x="4001877" y="4326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2" name="Oval 21">
            <a:extLst>
              <a:ext uri="{FF2B5EF4-FFF2-40B4-BE49-F238E27FC236}">
                <a16:creationId xmlns:a16="http://schemas.microsoft.com/office/drawing/2014/main" id="{DBFBD385-3262-3F46-B6C3-E16EC3D7D061}"/>
              </a:ext>
            </a:extLst>
          </p:cNvPr>
          <p:cNvSpPr/>
          <p:nvPr/>
        </p:nvSpPr>
        <p:spPr>
          <a:xfrm>
            <a:off x="4154277" y="4478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3" name="Oval 22">
            <a:extLst>
              <a:ext uri="{FF2B5EF4-FFF2-40B4-BE49-F238E27FC236}">
                <a16:creationId xmlns:a16="http://schemas.microsoft.com/office/drawing/2014/main" id="{A6D7F432-CEAF-9743-B114-5A799FB8C519}"/>
              </a:ext>
            </a:extLst>
          </p:cNvPr>
          <p:cNvSpPr/>
          <p:nvPr/>
        </p:nvSpPr>
        <p:spPr>
          <a:xfrm>
            <a:off x="4306677" y="4630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4" name="Oval 23">
            <a:extLst>
              <a:ext uri="{FF2B5EF4-FFF2-40B4-BE49-F238E27FC236}">
                <a16:creationId xmlns:a16="http://schemas.microsoft.com/office/drawing/2014/main" id="{92D37780-CEBD-794B-AA22-9495846F4C84}"/>
              </a:ext>
            </a:extLst>
          </p:cNvPr>
          <p:cNvSpPr/>
          <p:nvPr/>
        </p:nvSpPr>
        <p:spPr>
          <a:xfrm>
            <a:off x="4459077" y="4783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5" name="Oval 24">
            <a:extLst>
              <a:ext uri="{FF2B5EF4-FFF2-40B4-BE49-F238E27FC236}">
                <a16:creationId xmlns:a16="http://schemas.microsoft.com/office/drawing/2014/main" id="{02E766E4-1613-164A-8CF1-869F12A559EB}"/>
              </a:ext>
            </a:extLst>
          </p:cNvPr>
          <p:cNvSpPr/>
          <p:nvPr/>
        </p:nvSpPr>
        <p:spPr>
          <a:xfrm>
            <a:off x="4611477" y="4935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6" name="Oval 25">
            <a:extLst>
              <a:ext uri="{FF2B5EF4-FFF2-40B4-BE49-F238E27FC236}">
                <a16:creationId xmlns:a16="http://schemas.microsoft.com/office/drawing/2014/main" id="{CABC98C4-692B-6243-9F59-70B29CC9D9EF}"/>
              </a:ext>
            </a:extLst>
          </p:cNvPr>
          <p:cNvSpPr/>
          <p:nvPr/>
        </p:nvSpPr>
        <p:spPr>
          <a:xfrm>
            <a:off x="4763877" y="5088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7" name="Oval 26">
            <a:extLst>
              <a:ext uri="{FF2B5EF4-FFF2-40B4-BE49-F238E27FC236}">
                <a16:creationId xmlns:a16="http://schemas.microsoft.com/office/drawing/2014/main" id="{E7202B50-4EAF-7949-868E-71C637A4376A}"/>
              </a:ext>
            </a:extLst>
          </p:cNvPr>
          <p:cNvSpPr/>
          <p:nvPr/>
        </p:nvSpPr>
        <p:spPr>
          <a:xfrm>
            <a:off x="4916277" y="5240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8" name="Oval 27">
            <a:extLst>
              <a:ext uri="{FF2B5EF4-FFF2-40B4-BE49-F238E27FC236}">
                <a16:creationId xmlns:a16="http://schemas.microsoft.com/office/drawing/2014/main" id="{613B3070-1276-C647-B04D-908B4F827A6B}"/>
              </a:ext>
            </a:extLst>
          </p:cNvPr>
          <p:cNvSpPr/>
          <p:nvPr/>
        </p:nvSpPr>
        <p:spPr>
          <a:xfrm>
            <a:off x="5068677" y="5392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29" name="Oval 28">
            <a:extLst>
              <a:ext uri="{FF2B5EF4-FFF2-40B4-BE49-F238E27FC236}">
                <a16:creationId xmlns:a16="http://schemas.microsoft.com/office/drawing/2014/main" id="{6F5E09A4-7A5E-8845-A976-5C358B3BF345}"/>
              </a:ext>
            </a:extLst>
          </p:cNvPr>
          <p:cNvSpPr/>
          <p:nvPr/>
        </p:nvSpPr>
        <p:spPr>
          <a:xfrm>
            <a:off x="5221077" y="5545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0" name="Oval 29">
            <a:extLst>
              <a:ext uri="{FF2B5EF4-FFF2-40B4-BE49-F238E27FC236}">
                <a16:creationId xmlns:a16="http://schemas.microsoft.com/office/drawing/2014/main" id="{8373D833-E32E-004A-ACE4-3BF5522F78FB}"/>
              </a:ext>
            </a:extLst>
          </p:cNvPr>
          <p:cNvSpPr/>
          <p:nvPr/>
        </p:nvSpPr>
        <p:spPr>
          <a:xfrm>
            <a:off x="5373477" y="56976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1" name="Oval 30">
            <a:extLst>
              <a:ext uri="{FF2B5EF4-FFF2-40B4-BE49-F238E27FC236}">
                <a16:creationId xmlns:a16="http://schemas.microsoft.com/office/drawing/2014/main" id="{BAB53E92-5968-B448-AB5F-BB81BD58BEF0}"/>
              </a:ext>
            </a:extLst>
          </p:cNvPr>
          <p:cNvSpPr/>
          <p:nvPr/>
        </p:nvSpPr>
        <p:spPr>
          <a:xfrm>
            <a:off x="5525877" y="58500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2" name="Oval 31">
            <a:extLst>
              <a:ext uri="{FF2B5EF4-FFF2-40B4-BE49-F238E27FC236}">
                <a16:creationId xmlns:a16="http://schemas.microsoft.com/office/drawing/2014/main" id="{6CB6CC67-BB8C-4A42-B603-E5C2524D9F60}"/>
              </a:ext>
            </a:extLst>
          </p:cNvPr>
          <p:cNvSpPr/>
          <p:nvPr/>
        </p:nvSpPr>
        <p:spPr>
          <a:xfrm>
            <a:off x="5678277" y="60024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3" name="Oval 32">
            <a:extLst>
              <a:ext uri="{FF2B5EF4-FFF2-40B4-BE49-F238E27FC236}">
                <a16:creationId xmlns:a16="http://schemas.microsoft.com/office/drawing/2014/main" id="{23F8EE9B-2669-3346-BA93-454664617720}"/>
              </a:ext>
            </a:extLst>
          </p:cNvPr>
          <p:cNvSpPr/>
          <p:nvPr/>
        </p:nvSpPr>
        <p:spPr>
          <a:xfrm>
            <a:off x="5830677" y="61548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p>
        </p:txBody>
      </p:sp>
      <p:sp>
        <p:nvSpPr>
          <p:cNvPr id="34" name="Oval 33">
            <a:extLst>
              <a:ext uri="{FF2B5EF4-FFF2-40B4-BE49-F238E27FC236}">
                <a16:creationId xmlns:a16="http://schemas.microsoft.com/office/drawing/2014/main" id="{FEC3C29C-975D-FD46-AD58-727D8EE866C0}"/>
              </a:ext>
            </a:extLst>
          </p:cNvPr>
          <p:cNvSpPr/>
          <p:nvPr/>
        </p:nvSpPr>
        <p:spPr>
          <a:xfrm>
            <a:off x="5983077" y="6307263"/>
            <a:ext cx="1219200" cy="533400"/>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map</a:t>
            </a:r>
            <a:br>
              <a:rPr lang="en-US" dirty="0">
                <a:solidFill>
                  <a:srgbClr val="000000"/>
                </a:solidFill>
              </a:rPr>
            </a:br>
            <a:r>
              <a:rPr lang="en-US" dirty="0">
                <a:solidFill>
                  <a:srgbClr val="000000"/>
                </a:solidFill>
              </a:rPr>
              <a:t>task</a:t>
            </a:r>
          </a:p>
        </p:txBody>
      </p:sp>
      <p:sp>
        <p:nvSpPr>
          <p:cNvPr id="35" name="Oval 34">
            <a:extLst>
              <a:ext uri="{FF2B5EF4-FFF2-40B4-BE49-F238E27FC236}">
                <a16:creationId xmlns:a16="http://schemas.microsoft.com/office/drawing/2014/main" id="{CA3925ED-814E-AE48-9111-87973927779F}"/>
              </a:ext>
            </a:extLst>
          </p:cNvPr>
          <p:cNvSpPr/>
          <p:nvPr/>
        </p:nvSpPr>
        <p:spPr>
          <a:xfrm>
            <a:off x="6541331" y="2023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6" name="Oval 35">
            <a:extLst>
              <a:ext uri="{FF2B5EF4-FFF2-40B4-BE49-F238E27FC236}">
                <a16:creationId xmlns:a16="http://schemas.microsoft.com/office/drawing/2014/main" id="{FC77BB91-0EBD-4949-90DE-54A508225FA6}"/>
              </a:ext>
            </a:extLst>
          </p:cNvPr>
          <p:cNvSpPr/>
          <p:nvPr/>
        </p:nvSpPr>
        <p:spPr>
          <a:xfrm>
            <a:off x="6693731" y="2175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7" name="Oval 36">
            <a:extLst>
              <a:ext uri="{FF2B5EF4-FFF2-40B4-BE49-F238E27FC236}">
                <a16:creationId xmlns:a16="http://schemas.microsoft.com/office/drawing/2014/main" id="{84D2841C-2CA7-D54B-AB28-BA9B72789BF8}"/>
              </a:ext>
            </a:extLst>
          </p:cNvPr>
          <p:cNvSpPr/>
          <p:nvPr/>
        </p:nvSpPr>
        <p:spPr>
          <a:xfrm>
            <a:off x="6846131" y="2328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8" name="Oval 37">
            <a:extLst>
              <a:ext uri="{FF2B5EF4-FFF2-40B4-BE49-F238E27FC236}">
                <a16:creationId xmlns:a16="http://schemas.microsoft.com/office/drawing/2014/main" id="{2C85DD02-2307-1F41-9F2C-A30FD0B5B64D}"/>
              </a:ext>
            </a:extLst>
          </p:cNvPr>
          <p:cNvSpPr/>
          <p:nvPr/>
        </p:nvSpPr>
        <p:spPr>
          <a:xfrm>
            <a:off x="6998531" y="2480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39" name="Oval 38">
            <a:extLst>
              <a:ext uri="{FF2B5EF4-FFF2-40B4-BE49-F238E27FC236}">
                <a16:creationId xmlns:a16="http://schemas.microsoft.com/office/drawing/2014/main" id="{DEAF3313-F650-294F-AB8B-DF1B860B35F9}"/>
              </a:ext>
            </a:extLst>
          </p:cNvPr>
          <p:cNvSpPr/>
          <p:nvPr/>
        </p:nvSpPr>
        <p:spPr>
          <a:xfrm>
            <a:off x="7150931" y="2633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0" name="Oval 39">
            <a:extLst>
              <a:ext uri="{FF2B5EF4-FFF2-40B4-BE49-F238E27FC236}">
                <a16:creationId xmlns:a16="http://schemas.microsoft.com/office/drawing/2014/main" id="{B0F4120E-3D6D-234B-BC51-CD8F5E42EAAC}"/>
              </a:ext>
            </a:extLst>
          </p:cNvPr>
          <p:cNvSpPr/>
          <p:nvPr/>
        </p:nvSpPr>
        <p:spPr>
          <a:xfrm>
            <a:off x="7303331" y="2785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1" name="Oval 40">
            <a:extLst>
              <a:ext uri="{FF2B5EF4-FFF2-40B4-BE49-F238E27FC236}">
                <a16:creationId xmlns:a16="http://schemas.microsoft.com/office/drawing/2014/main" id="{789AEA2F-FC42-8148-B67D-45599E6BE6B7}"/>
              </a:ext>
            </a:extLst>
          </p:cNvPr>
          <p:cNvSpPr/>
          <p:nvPr/>
        </p:nvSpPr>
        <p:spPr>
          <a:xfrm>
            <a:off x="7455731" y="2937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2" name="Oval 41">
            <a:extLst>
              <a:ext uri="{FF2B5EF4-FFF2-40B4-BE49-F238E27FC236}">
                <a16:creationId xmlns:a16="http://schemas.microsoft.com/office/drawing/2014/main" id="{FDBD7A0B-5055-F944-95F4-59F2DFFA79CE}"/>
              </a:ext>
            </a:extLst>
          </p:cNvPr>
          <p:cNvSpPr/>
          <p:nvPr/>
        </p:nvSpPr>
        <p:spPr>
          <a:xfrm>
            <a:off x="7608131" y="3090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3" name="Oval 42">
            <a:extLst>
              <a:ext uri="{FF2B5EF4-FFF2-40B4-BE49-F238E27FC236}">
                <a16:creationId xmlns:a16="http://schemas.microsoft.com/office/drawing/2014/main" id="{E22B3BA7-4E25-1347-8FA7-F0168D022049}"/>
              </a:ext>
            </a:extLst>
          </p:cNvPr>
          <p:cNvSpPr/>
          <p:nvPr/>
        </p:nvSpPr>
        <p:spPr>
          <a:xfrm>
            <a:off x="7760531" y="3242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4" name="Oval 43">
            <a:extLst>
              <a:ext uri="{FF2B5EF4-FFF2-40B4-BE49-F238E27FC236}">
                <a16:creationId xmlns:a16="http://schemas.microsoft.com/office/drawing/2014/main" id="{CD0900FD-F37C-0848-9326-5D990C3D7855}"/>
              </a:ext>
            </a:extLst>
          </p:cNvPr>
          <p:cNvSpPr/>
          <p:nvPr/>
        </p:nvSpPr>
        <p:spPr>
          <a:xfrm>
            <a:off x="7912931" y="3395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5" name="Oval 44">
            <a:extLst>
              <a:ext uri="{FF2B5EF4-FFF2-40B4-BE49-F238E27FC236}">
                <a16:creationId xmlns:a16="http://schemas.microsoft.com/office/drawing/2014/main" id="{DE5ECE77-C4FC-D44E-9674-206A274C33C0}"/>
              </a:ext>
            </a:extLst>
          </p:cNvPr>
          <p:cNvSpPr/>
          <p:nvPr/>
        </p:nvSpPr>
        <p:spPr>
          <a:xfrm>
            <a:off x="8065331" y="3547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6" name="Oval 45">
            <a:extLst>
              <a:ext uri="{FF2B5EF4-FFF2-40B4-BE49-F238E27FC236}">
                <a16:creationId xmlns:a16="http://schemas.microsoft.com/office/drawing/2014/main" id="{435AE90E-8035-4044-97C0-9094ABBEA679}"/>
              </a:ext>
            </a:extLst>
          </p:cNvPr>
          <p:cNvSpPr/>
          <p:nvPr/>
        </p:nvSpPr>
        <p:spPr>
          <a:xfrm>
            <a:off x="8217731" y="36998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7" name="Oval 46">
            <a:extLst>
              <a:ext uri="{FF2B5EF4-FFF2-40B4-BE49-F238E27FC236}">
                <a16:creationId xmlns:a16="http://schemas.microsoft.com/office/drawing/2014/main" id="{80F2B784-9625-4747-9B54-CC13D9B5B736}"/>
              </a:ext>
            </a:extLst>
          </p:cNvPr>
          <p:cNvSpPr/>
          <p:nvPr/>
        </p:nvSpPr>
        <p:spPr>
          <a:xfrm>
            <a:off x="8370131" y="38522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8" name="Oval 47">
            <a:extLst>
              <a:ext uri="{FF2B5EF4-FFF2-40B4-BE49-F238E27FC236}">
                <a16:creationId xmlns:a16="http://schemas.microsoft.com/office/drawing/2014/main" id="{189C917B-7809-5345-A631-3461156D9280}"/>
              </a:ext>
            </a:extLst>
          </p:cNvPr>
          <p:cNvSpPr/>
          <p:nvPr/>
        </p:nvSpPr>
        <p:spPr>
          <a:xfrm>
            <a:off x="8522531" y="40046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49" name="Oval 48">
            <a:extLst>
              <a:ext uri="{FF2B5EF4-FFF2-40B4-BE49-F238E27FC236}">
                <a16:creationId xmlns:a16="http://schemas.microsoft.com/office/drawing/2014/main" id="{B986E76F-9E5B-BB42-9FA3-ED213B469545}"/>
              </a:ext>
            </a:extLst>
          </p:cNvPr>
          <p:cNvSpPr/>
          <p:nvPr/>
        </p:nvSpPr>
        <p:spPr>
          <a:xfrm>
            <a:off x="8674931" y="41570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0" name="Oval 49">
            <a:extLst>
              <a:ext uri="{FF2B5EF4-FFF2-40B4-BE49-F238E27FC236}">
                <a16:creationId xmlns:a16="http://schemas.microsoft.com/office/drawing/2014/main" id="{32F0B7E9-F696-4842-90C2-76811336308F}"/>
              </a:ext>
            </a:extLst>
          </p:cNvPr>
          <p:cNvSpPr/>
          <p:nvPr/>
        </p:nvSpPr>
        <p:spPr>
          <a:xfrm>
            <a:off x="8827331" y="4309403"/>
            <a:ext cx="1219200"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1" name="Oval 50">
            <a:extLst>
              <a:ext uri="{FF2B5EF4-FFF2-40B4-BE49-F238E27FC236}">
                <a16:creationId xmlns:a16="http://schemas.microsoft.com/office/drawing/2014/main" id="{19EE11DE-9F18-BD4F-AA83-31288BFEFF2B}"/>
              </a:ext>
            </a:extLst>
          </p:cNvPr>
          <p:cNvSpPr/>
          <p:nvPr/>
        </p:nvSpPr>
        <p:spPr>
          <a:xfrm>
            <a:off x="8979731" y="4461803"/>
            <a:ext cx="1273564"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p:txBody>
      </p:sp>
      <p:sp>
        <p:nvSpPr>
          <p:cNvPr id="52" name="Oval 51">
            <a:extLst>
              <a:ext uri="{FF2B5EF4-FFF2-40B4-BE49-F238E27FC236}">
                <a16:creationId xmlns:a16="http://schemas.microsoft.com/office/drawing/2014/main" id="{7453B45D-3EBD-EF43-84DA-33B522273895}"/>
              </a:ext>
            </a:extLst>
          </p:cNvPr>
          <p:cNvSpPr/>
          <p:nvPr/>
        </p:nvSpPr>
        <p:spPr>
          <a:xfrm>
            <a:off x="9132130" y="4614203"/>
            <a:ext cx="1289813" cy="533400"/>
          </a:xfrm>
          <a:prstGeom prst="ellips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reduce</a:t>
            </a:r>
          </a:p>
          <a:p>
            <a:pPr algn="ctr"/>
            <a:r>
              <a:rPr lang="en-US" dirty="0">
                <a:solidFill>
                  <a:srgbClr val="000000"/>
                </a:solidFill>
              </a:rPr>
              <a:t>task</a:t>
            </a:r>
          </a:p>
        </p:txBody>
      </p:sp>
      <p:cxnSp>
        <p:nvCxnSpPr>
          <p:cNvPr id="53" name="Straight Arrow Connector 52">
            <a:extLst>
              <a:ext uri="{FF2B5EF4-FFF2-40B4-BE49-F238E27FC236}">
                <a16:creationId xmlns:a16="http://schemas.microsoft.com/office/drawing/2014/main" id="{6327808B-11DF-9B47-B304-BC73DF9B5F12}"/>
              </a:ext>
            </a:extLst>
          </p:cNvPr>
          <p:cNvCxnSpPr>
            <a:stCxn id="37" idx="7"/>
          </p:cNvCxnSpPr>
          <p:nvPr/>
        </p:nvCxnSpPr>
        <p:spPr>
          <a:xfrm>
            <a:off x="2908929" y="2270578"/>
            <a:ext cx="3632402" cy="1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6C90F1A-880A-FB42-B4F6-489ED9AE0380}"/>
              </a:ext>
            </a:extLst>
          </p:cNvPr>
          <p:cNvCxnSpPr>
            <a:stCxn id="8" idx="6"/>
            <a:endCxn id="113" idx="3"/>
          </p:cNvCxnSpPr>
          <p:nvPr/>
        </p:nvCxnSpPr>
        <p:spPr>
          <a:xfrm>
            <a:off x="2935077" y="2306763"/>
            <a:ext cx="3784802" cy="171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E1C8F58-3442-7A4E-BA68-48751A860A30}"/>
              </a:ext>
            </a:extLst>
          </p:cNvPr>
          <p:cNvCxnSpPr>
            <a:stCxn id="8" idx="6"/>
          </p:cNvCxnSpPr>
          <p:nvPr/>
        </p:nvCxnSpPr>
        <p:spPr>
          <a:xfrm>
            <a:off x="2935077" y="2306763"/>
            <a:ext cx="3937202" cy="324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6569E75-3D5D-5246-AE93-D04E64281C46}"/>
              </a:ext>
            </a:extLst>
          </p:cNvPr>
          <p:cNvCxnSpPr>
            <a:stCxn id="37" idx="7"/>
          </p:cNvCxnSpPr>
          <p:nvPr/>
        </p:nvCxnSpPr>
        <p:spPr>
          <a:xfrm>
            <a:off x="2908929" y="2270578"/>
            <a:ext cx="4115750" cy="512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C48E320-4827-604A-95B7-EF7900F05137}"/>
              </a:ext>
            </a:extLst>
          </p:cNvPr>
          <p:cNvCxnSpPr/>
          <p:nvPr/>
        </p:nvCxnSpPr>
        <p:spPr>
          <a:xfrm>
            <a:off x="3011277" y="2328203"/>
            <a:ext cx="4165802" cy="607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9347A09-CB4F-7146-895A-CBE2A6F95BFA}"/>
              </a:ext>
            </a:extLst>
          </p:cNvPr>
          <p:cNvCxnSpPr>
            <a:stCxn id="8" idx="6"/>
          </p:cNvCxnSpPr>
          <p:nvPr/>
        </p:nvCxnSpPr>
        <p:spPr>
          <a:xfrm>
            <a:off x="2935077" y="2306763"/>
            <a:ext cx="4394402" cy="781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A08F0E7-734E-974C-9033-40DA92F80EDE}"/>
              </a:ext>
            </a:extLst>
          </p:cNvPr>
          <p:cNvCxnSpPr>
            <a:stCxn id="37" idx="7"/>
          </p:cNvCxnSpPr>
          <p:nvPr/>
        </p:nvCxnSpPr>
        <p:spPr>
          <a:xfrm>
            <a:off x="2908929" y="2270578"/>
            <a:ext cx="4572950" cy="9701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0828029E-AED5-D64A-9F2E-41EE75F1422D}"/>
              </a:ext>
            </a:extLst>
          </p:cNvPr>
          <p:cNvCxnSpPr>
            <a:stCxn id="37" idx="7"/>
          </p:cNvCxnSpPr>
          <p:nvPr/>
        </p:nvCxnSpPr>
        <p:spPr>
          <a:xfrm>
            <a:off x="2908929" y="2270578"/>
            <a:ext cx="4725350" cy="1122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AEE327F-F64F-3A46-9FAF-D8D7404A1128}"/>
              </a:ext>
            </a:extLst>
          </p:cNvPr>
          <p:cNvCxnSpPr>
            <a:stCxn id="37" idx="7"/>
          </p:cNvCxnSpPr>
          <p:nvPr/>
        </p:nvCxnSpPr>
        <p:spPr>
          <a:xfrm>
            <a:off x="2908929" y="2270578"/>
            <a:ext cx="4877750" cy="1274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11AD9235-CF69-0D45-8F06-2DD0C0BC68DE}"/>
              </a:ext>
            </a:extLst>
          </p:cNvPr>
          <p:cNvCxnSpPr>
            <a:stCxn id="8" idx="6"/>
          </p:cNvCxnSpPr>
          <p:nvPr/>
        </p:nvCxnSpPr>
        <p:spPr>
          <a:xfrm>
            <a:off x="2935077" y="2306763"/>
            <a:ext cx="5004002" cy="139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5CF83C6B-CCFC-E24B-97E2-CD5F652D99D9}"/>
              </a:ext>
            </a:extLst>
          </p:cNvPr>
          <p:cNvCxnSpPr>
            <a:stCxn id="37" idx="7"/>
          </p:cNvCxnSpPr>
          <p:nvPr/>
        </p:nvCxnSpPr>
        <p:spPr>
          <a:xfrm>
            <a:off x="2908929" y="2270578"/>
            <a:ext cx="5182550" cy="157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BC83C21E-AD4A-5B40-B662-DE3B7D1762E8}"/>
              </a:ext>
            </a:extLst>
          </p:cNvPr>
          <p:cNvCxnSpPr>
            <a:stCxn id="37" idx="7"/>
          </p:cNvCxnSpPr>
          <p:nvPr/>
        </p:nvCxnSpPr>
        <p:spPr>
          <a:xfrm>
            <a:off x="2908929" y="2270578"/>
            <a:ext cx="5334950" cy="17321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95C325E7-1A48-C44A-98C6-70E2B9D25386}"/>
              </a:ext>
            </a:extLst>
          </p:cNvPr>
          <p:cNvCxnSpPr>
            <a:stCxn id="37" idx="7"/>
          </p:cNvCxnSpPr>
          <p:nvPr/>
        </p:nvCxnSpPr>
        <p:spPr>
          <a:xfrm>
            <a:off x="2908929" y="2270578"/>
            <a:ext cx="5487350" cy="1884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0AD56E4-0065-D145-8294-96B9E307374E}"/>
              </a:ext>
            </a:extLst>
          </p:cNvPr>
          <p:cNvCxnSpPr>
            <a:stCxn id="37" idx="7"/>
          </p:cNvCxnSpPr>
          <p:nvPr/>
        </p:nvCxnSpPr>
        <p:spPr>
          <a:xfrm>
            <a:off x="2908929" y="2270578"/>
            <a:ext cx="5639750" cy="2036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8D74827-5BC3-E44B-83D1-E70263209916}"/>
              </a:ext>
            </a:extLst>
          </p:cNvPr>
          <p:cNvCxnSpPr>
            <a:stCxn id="8" idx="6"/>
          </p:cNvCxnSpPr>
          <p:nvPr/>
        </p:nvCxnSpPr>
        <p:spPr>
          <a:xfrm>
            <a:off x="2935077" y="2306763"/>
            <a:ext cx="5766002" cy="2153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2C4B24C-E12C-7A49-B0BE-E25C1F793126}"/>
              </a:ext>
            </a:extLst>
          </p:cNvPr>
          <p:cNvCxnSpPr>
            <a:stCxn id="8" idx="6"/>
          </p:cNvCxnSpPr>
          <p:nvPr/>
        </p:nvCxnSpPr>
        <p:spPr>
          <a:xfrm>
            <a:off x="2935077" y="2306763"/>
            <a:ext cx="5918402" cy="2305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7C4289EA-A144-3843-B956-08F8AE56BB8E}"/>
              </a:ext>
            </a:extLst>
          </p:cNvPr>
          <p:cNvCxnSpPr>
            <a:stCxn id="8" idx="6"/>
          </p:cNvCxnSpPr>
          <p:nvPr/>
        </p:nvCxnSpPr>
        <p:spPr>
          <a:xfrm>
            <a:off x="2935077" y="2306763"/>
            <a:ext cx="6070802" cy="2457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1813D168-8371-E04C-A497-09A6F58D2312}"/>
              </a:ext>
            </a:extLst>
          </p:cNvPr>
          <p:cNvCxnSpPr>
            <a:stCxn id="8" idx="6"/>
          </p:cNvCxnSpPr>
          <p:nvPr/>
        </p:nvCxnSpPr>
        <p:spPr>
          <a:xfrm>
            <a:off x="2935077" y="2306763"/>
            <a:ext cx="6223202" cy="2610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09FF837A-9221-BF40-8B51-460080276EA6}"/>
              </a:ext>
            </a:extLst>
          </p:cNvPr>
          <p:cNvCxnSpPr>
            <a:stCxn id="8" idx="6"/>
          </p:cNvCxnSpPr>
          <p:nvPr/>
        </p:nvCxnSpPr>
        <p:spPr>
          <a:xfrm>
            <a:off x="2935077" y="2306763"/>
            <a:ext cx="6375602" cy="2762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2D2A206-1AF3-3A44-872D-06DEE4D7E4EB}"/>
              </a:ext>
            </a:extLst>
          </p:cNvPr>
          <p:cNvCxnSpPr>
            <a:stCxn id="112" idx="6"/>
            <a:endCxn id="25" idx="2"/>
          </p:cNvCxnSpPr>
          <p:nvPr/>
        </p:nvCxnSpPr>
        <p:spPr>
          <a:xfrm flipH="1" flipV="1">
            <a:off x="6388931" y="2137703"/>
            <a:ext cx="813346" cy="44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F513132-7687-8847-988B-A23D6488CC86}"/>
              </a:ext>
            </a:extLst>
          </p:cNvPr>
          <p:cNvCxnSpPr>
            <a:stCxn id="112" idx="6"/>
          </p:cNvCxnSpPr>
          <p:nvPr/>
        </p:nvCxnSpPr>
        <p:spPr>
          <a:xfrm flipH="1" flipV="1">
            <a:off x="6541331" y="2290103"/>
            <a:ext cx="660946" cy="4283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108FF4EF-D788-2E41-9DB5-0D5A862421A7}"/>
              </a:ext>
            </a:extLst>
          </p:cNvPr>
          <p:cNvCxnSpPr>
            <a:stCxn id="112" idx="6"/>
            <a:endCxn id="114" idx="2"/>
          </p:cNvCxnSpPr>
          <p:nvPr/>
        </p:nvCxnSpPr>
        <p:spPr>
          <a:xfrm flipH="1" flipV="1">
            <a:off x="6693731" y="2442503"/>
            <a:ext cx="508546" cy="4131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F138C1DF-5362-7E45-A2F2-CD183744535C}"/>
              </a:ext>
            </a:extLst>
          </p:cNvPr>
          <p:cNvCxnSpPr>
            <a:stCxn id="112" idx="6"/>
            <a:endCxn id="115" idx="2"/>
          </p:cNvCxnSpPr>
          <p:nvPr/>
        </p:nvCxnSpPr>
        <p:spPr>
          <a:xfrm flipH="1" flipV="1">
            <a:off x="6846131" y="2594903"/>
            <a:ext cx="356146" cy="3979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2C67EA1-290F-3944-BFAB-096BDBB2D404}"/>
              </a:ext>
            </a:extLst>
          </p:cNvPr>
          <p:cNvCxnSpPr>
            <a:stCxn id="112" idx="6"/>
            <a:endCxn id="116" idx="2"/>
          </p:cNvCxnSpPr>
          <p:nvPr/>
        </p:nvCxnSpPr>
        <p:spPr>
          <a:xfrm flipH="1" flipV="1">
            <a:off x="6998531" y="2747303"/>
            <a:ext cx="203746" cy="3826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F075F304-2BDC-5E46-9D3A-BD12E1B89E6B}"/>
              </a:ext>
            </a:extLst>
          </p:cNvPr>
          <p:cNvCxnSpPr>
            <a:stCxn id="112" idx="6"/>
            <a:endCxn id="117" idx="2"/>
          </p:cNvCxnSpPr>
          <p:nvPr/>
        </p:nvCxnSpPr>
        <p:spPr>
          <a:xfrm flipH="1" flipV="1">
            <a:off x="7150931" y="2899703"/>
            <a:ext cx="51346" cy="3674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2961D106-ED76-BE47-BF3C-22D4ED027F75}"/>
              </a:ext>
            </a:extLst>
          </p:cNvPr>
          <p:cNvCxnSpPr>
            <a:stCxn id="112" idx="6"/>
          </p:cNvCxnSpPr>
          <p:nvPr/>
        </p:nvCxnSpPr>
        <p:spPr>
          <a:xfrm flipV="1">
            <a:off x="7202277" y="3052103"/>
            <a:ext cx="101054" cy="3521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208CC822-9EDD-B745-B226-DDB510FBEB62}"/>
              </a:ext>
            </a:extLst>
          </p:cNvPr>
          <p:cNvCxnSpPr>
            <a:stCxn id="112" idx="6"/>
            <a:endCxn id="119" idx="2"/>
          </p:cNvCxnSpPr>
          <p:nvPr/>
        </p:nvCxnSpPr>
        <p:spPr>
          <a:xfrm flipV="1">
            <a:off x="7202277" y="3204503"/>
            <a:ext cx="253454" cy="3369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5FDBABBB-992D-254B-B190-9C6F750ADB5D}"/>
              </a:ext>
            </a:extLst>
          </p:cNvPr>
          <p:cNvCxnSpPr>
            <a:stCxn id="112" idx="6"/>
            <a:endCxn id="120" idx="2"/>
          </p:cNvCxnSpPr>
          <p:nvPr/>
        </p:nvCxnSpPr>
        <p:spPr>
          <a:xfrm flipV="1">
            <a:off x="7202277" y="3356903"/>
            <a:ext cx="405854" cy="3217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B7572BF1-B60A-AF44-A4D8-3D289C3D499C}"/>
              </a:ext>
            </a:extLst>
          </p:cNvPr>
          <p:cNvCxnSpPr>
            <a:stCxn id="112" idx="6"/>
            <a:endCxn id="121" idx="2"/>
          </p:cNvCxnSpPr>
          <p:nvPr/>
        </p:nvCxnSpPr>
        <p:spPr>
          <a:xfrm flipV="1">
            <a:off x="7202277" y="3509303"/>
            <a:ext cx="558254" cy="3064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6B3971C8-185D-1D4C-AE50-720D2C3B1BD6}"/>
              </a:ext>
            </a:extLst>
          </p:cNvPr>
          <p:cNvCxnSpPr>
            <a:stCxn id="112" idx="6"/>
            <a:endCxn id="122" idx="2"/>
          </p:cNvCxnSpPr>
          <p:nvPr/>
        </p:nvCxnSpPr>
        <p:spPr>
          <a:xfrm flipV="1">
            <a:off x="7202277" y="3661703"/>
            <a:ext cx="710654" cy="2912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37807F40-3E1E-2F4F-9760-8906E3BD4B44}"/>
              </a:ext>
            </a:extLst>
          </p:cNvPr>
          <p:cNvCxnSpPr>
            <a:stCxn id="112" idx="6"/>
            <a:endCxn id="123" idx="2"/>
          </p:cNvCxnSpPr>
          <p:nvPr/>
        </p:nvCxnSpPr>
        <p:spPr>
          <a:xfrm flipV="1">
            <a:off x="7202277" y="3814103"/>
            <a:ext cx="863054" cy="2759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A9D115A-5DDB-4F4C-BDB7-0A8B62D9EF17}"/>
              </a:ext>
            </a:extLst>
          </p:cNvPr>
          <p:cNvCxnSpPr>
            <a:stCxn id="112" idx="6"/>
          </p:cNvCxnSpPr>
          <p:nvPr/>
        </p:nvCxnSpPr>
        <p:spPr>
          <a:xfrm flipV="1">
            <a:off x="7202277" y="3966503"/>
            <a:ext cx="1015454" cy="2607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384FFA84-0B2B-474E-B3CE-5FCD827FC8EF}"/>
              </a:ext>
            </a:extLst>
          </p:cNvPr>
          <p:cNvCxnSpPr>
            <a:stCxn id="112" idx="6"/>
          </p:cNvCxnSpPr>
          <p:nvPr/>
        </p:nvCxnSpPr>
        <p:spPr>
          <a:xfrm flipV="1">
            <a:off x="7202277" y="4118903"/>
            <a:ext cx="1167854" cy="2455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C21707C-7BDC-A143-A4F3-B789AFA05A1C}"/>
              </a:ext>
            </a:extLst>
          </p:cNvPr>
          <p:cNvCxnSpPr>
            <a:stCxn id="112" idx="6"/>
          </p:cNvCxnSpPr>
          <p:nvPr/>
        </p:nvCxnSpPr>
        <p:spPr>
          <a:xfrm flipV="1">
            <a:off x="7202277" y="4271303"/>
            <a:ext cx="1320254" cy="2302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2A2D2B9E-8EF0-EC48-929F-387AA0A5654E}"/>
              </a:ext>
            </a:extLst>
          </p:cNvPr>
          <p:cNvCxnSpPr>
            <a:stCxn id="112" idx="6"/>
          </p:cNvCxnSpPr>
          <p:nvPr/>
        </p:nvCxnSpPr>
        <p:spPr>
          <a:xfrm flipV="1">
            <a:off x="7202277" y="4423703"/>
            <a:ext cx="1472654" cy="2150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BC96110B-0E21-8A44-9E9C-8C68F4943CB0}"/>
              </a:ext>
            </a:extLst>
          </p:cNvPr>
          <p:cNvCxnSpPr>
            <a:stCxn id="112" idx="6"/>
          </p:cNvCxnSpPr>
          <p:nvPr/>
        </p:nvCxnSpPr>
        <p:spPr>
          <a:xfrm flipV="1">
            <a:off x="7202277" y="4576103"/>
            <a:ext cx="1625054" cy="1997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D645668D-D34C-E444-8942-2320457AD608}"/>
              </a:ext>
            </a:extLst>
          </p:cNvPr>
          <p:cNvCxnSpPr>
            <a:stCxn id="112" idx="6"/>
          </p:cNvCxnSpPr>
          <p:nvPr/>
        </p:nvCxnSpPr>
        <p:spPr>
          <a:xfrm flipV="1">
            <a:off x="7202277" y="4728503"/>
            <a:ext cx="1777454" cy="1845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E1075317-F089-1846-9924-3023CB439539}"/>
              </a:ext>
            </a:extLst>
          </p:cNvPr>
          <p:cNvCxnSpPr>
            <a:stCxn id="112" idx="6"/>
          </p:cNvCxnSpPr>
          <p:nvPr/>
        </p:nvCxnSpPr>
        <p:spPr>
          <a:xfrm flipV="1">
            <a:off x="7202277" y="4880903"/>
            <a:ext cx="1929854" cy="1693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F0FF76F5-F2F4-234D-8219-F2CD3BD6911F}"/>
              </a:ext>
            </a:extLst>
          </p:cNvPr>
          <p:cNvCxnSpPr>
            <a:stCxn id="112" idx="6"/>
          </p:cNvCxnSpPr>
          <p:nvPr/>
        </p:nvCxnSpPr>
        <p:spPr>
          <a:xfrm flipV="1">
            <a:off x="7202277" y="5033303"/>
            <a:ext cx="2082254" cy="1540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3800E482-FC6C-D242-B4D5-EC50ED1A3E54}"/>
              </a:ext>
            </a:extLst>
          </p:cNvPr>
          <p:cNvCxnSpPr/>
          <p:nvPr/>
        </p:nvCxnSpPr>
        <p:spPr>
          <a:xfrm flipV="1">
            <a:off x="1455542" y="2402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EB992E8D-E192-1944-ADCD-996134A5EE93}"/>
              </a:ext>
            </a:extLst>
          </p:cNvPr>
          <p:cNvCxnSpPr/>
          <p:nvPr/>
        </p:nvCxnSpPr>
        <p:spPr>
          <a:xfrm flipV="1">
            <a:off x="1607942" y="2554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083F269A-5877-9C4D-9E63-0319CA3B8114}"/>
              </a:ext>
            </a:extLst>
          </p:cNvPr>
          <p:cNvCxnSpPr/>
          <p:nvPr/>
        </p:nvCxnSpPr>
        <p:spPr>
          <a:xfrm flipV="1">
            <a:off x="1760342" y="2707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E2077A82-0CE7-B248-ABA2-BBD6574A1D28}"/>
              </a:ext>
            </a:extLst>
          </p:cNvPr>
          <p:cNvCxnSpPr/>
          <p:nvPr/>
        </p:nvCxnSpPr>
        <p:spPr>
          <a:xfrm flipV="1">
            <a:off x="1912742" y="2859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54A0CAFE-3689-924F-B2B7-68E662AFD86E}"/>
              </a:ext>
            </a:extLst>
          </p:cNvPr>
          <p:cNvCxnSpPr/>
          <p:nvPr/>
        </p:nvCxnSpPr>
        <p:spPr>
          <a:xfrm flipV="1">
            <a:off x="2065142" y="3012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9DCED028-343A-D342-8F11-F01A7D212130}"/>
              </a:ext>
            </a:extLst>
          </p:cNvPr>
          <p:cNvCxnSpPr/>
          <p:nvPr/>
        </p:nvCxnSpPr>
        <p:spPr>
          <a:xfrm flipV="1">
            <a:off x="2217542" y="3164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441164C3-234C-3A49-811B-144DAD331EB3}"/>
              </a:ext>
            </a:extLst>
          </p:cNvPr>
          <p:cNvCxnSpPr/>
          <p:nvPr/>
        </p:nvCxnSpPr>
        <p:spPr>
          <a:xfrm flipV="1">
            <a:off x="2369942" y="3316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ECDB9006-0718-0947-B184-FC934DB232B3}"/>
              </a:ext>
            </a:extLst>
          </p:cNvPr>
          <p:cNvCxnSpPr/>
          <p:nvPr/>
        </p:nvCxnSpPr>
        <p:spPr>
          <a:xfrm flipV="1">
            <a:off x="2522342" y="3469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C99EE8A-5475-9242-8D07-75E20BE3172D}"/>
              </a:ext>
            </a:extLst>
          </p:cNvPr>
          <p:cNvCxnSpPr/>
          <p:nvPr/>
        </p:nvCxnSpPr>
        <p:spPr>
          <a:xfrm flipV="1">
            <a:off x="2674742" y="3621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717F43E5-D344-2942-B005-3B3A05317835}"/>
              </a:ext>
            </a:extLst>
          </p:cNvPr>
          <p:cNvCxnSpPr/>
          <p:nvPr/>
        </p:nvCxnSpPr>
        <p:spPr>
          <a:xfrm flipV="1">
            <a:off x="2827142" y="3774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50BBCFD-4553-E14E-A8CE-9A9CC1285AEE}"/>
              </a:ext>
            </a:extLst>
          </p:cNvPr>
          <p:cNvCxnSpPr/>
          <p:nvPr/>
        </p:nvCxnSpPr>
        <p:spPr>
          <a:xfrm flipV="1">
            <a:off x="2979542" y="3926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0361FBB9-64B2-9146-80E9-276738DE565A}"/>
              </a:ext>
            </a:extLst>
          </p:cNvPr>
          <p:cNvCxnSpPr/>
          <p:nvPr/>
        </p:nvCxnSpPr>
        <p:spPr>
          <a:xfrm flipV="1">
            <a:off x="3131942" y="4078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1844E173-4428-9A4C-8AB3-9CDF8F71F37E}"/>
              </a:ext>
            </a:extLst>
          </p:cNvPr>
          <p:cNvCxnSpPr/>
          <p:nvPr/>
        </p:nvCxnSpPr>
        <p:spPr>
          <a:xfrm flipV="1">
            <a:off x="3284342" y="4231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6F02849A-289A-1343-940A-E8FC102511C4}"/>
              </a:ext>
            </a:extLst>
          </p:cNvPr>
          <p:cNvCxnSpPr/>
          <p:nvPr/>
        </p:nvCxnSpPr>
        <p:spPr>
          <a:xfrm flipV="1">
            <a:off x="3436742" y="4383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E7954DEE-4CB6-D348-916A-C709FC4F462B}"/>
              </a:ext>
            </a:extLst>
          </p:cNvPr>
          <p:cNvCxnSpPr/>
          <p:nvPr/>
        </p:nvCxnSpPr>
        <p:spPr>
          <a:xfrm flipV="1">
            <a:off x="3589142" y="4536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E4A79CDA-2FE8-F040-8A06-D2448FC578F6}"/>
              </a:ext>
            </a:extLst>
          </p:cNvPr>
          <p:cNvCxnSpPr/>
          <p:nvPr/>
        </p:nvCxnSpPr>
        <p:spPr>
          <a:xfrm flipV="1">
            <a:off x="3741542" y="4688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5C469BEE-902B-1342-8B20-C66E246B6F8D}"/>
              </a:ext>
            </a:extLst>
          </p:cNvPr>
          <p:cNvCxnSpPr/>
          <p:nvPr/>
        </p:nvCxnSpPr>
        <p:spPr>
          <a:xfrm flipV="1">
            <a:off x="3893942" y="4840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CB4C7C6D-BE0F-7646-ABC9-263DC93CC7FC}"/>
              </a:ext>
            </a:extLst>
          </p:cNvPr>
          <p:cNvCxnSpPr/>
          <p:nvPr/>
        </p:nvCxnSpPr>
        <p:spPr>
          <a:xfrm flipV="1">
            <a:off x="4046342" y="4993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46F4C811-1251-4E4A-838D-89F166C939CE}"/>
              </a:ext>
            </a:extLst>
          </p:cNvPr>
          <p:cNvCxnSpPr/>
          <p:nvPr/>
        </p:nvCxnSpPr>
        <p:spPr>
          <a:xfrm flipV="1">
            <a:off x="4198742" y="5145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34284C04-A410-E746-9BAD-FC021DB66583}"/>
              </a:ext>
            </a:extLst>
          </p:cNvPr>
          <p:cNvCxnSpPr/>
          <p:nvPr/>
        </p:nvCxnSpPr>
        <p:spPr>
          <a:xfrm flipV="1">
            <a:off x="4351142" y="5298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3F5A308E-FED6-5343-B29A-9D8E28020724}"/>
              </a:ext>
            </a:extLst>
          </p:cNvPr>
          <p:cNvCxnSpPr/>
          <p:nvPr/>
        </p:nvCxnSpPr>
        <p:spPr>
          <a:xfrm flipV="1">
            <a:off x="4503542" y="5450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ABAFC00F-D1AD-B443-A5F9-15004261C2BE}"/>
              </a:ext>
            </a:extLst>
          </p:cNvPr>
          <p:cNvCxnSpPr/>
          <p:nvPr/>
        </p:nvCxnSpPr>
        <p:spPr>
          <a:xfrm flipV="1">
            <a:off x="4655942" y="5602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F9D370C7-F392-534C-9D25-7AA3BFE98485}"/>
              </a:ext>
            </a:extLst>
          </p:cNvPr>
          <p:cNvCxnSpPr/>
          <p:nvPr/>
        </p:nvCxnSpPr>
        <p:spPr>
          <a:xfrm flipV="1">
            <a:off x="4808342" y="5755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AC4B4A0-BA55-3D4F-95E1-83C16CDAAF65}"/>
              </a:ext>
            </a:extLst>
          </p:cNvPr>
          <p:cNvCxnSpPr/>
          <p:nvPr/>
        </p:nvCxnSpPr>
        <p:spPr>
          <a:xfrm flipV="1">
            <a:off x="4960742" y="5907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C428E9C6-EC82-C146-A87A-9E5EBA923B59}"/>
              </a:ext>
            </a:extLst>
          </p:cNvPr>
          <p:cNvCxnSpPr/>
          <p:nvPr/>
        </p:nvCxnSpPr>
        <p:spPr>
          <a:xfrm flipV="1">
            <a:off x="5113142" y="60600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D93E22B-D0FF-A545-A337-F362ECBC633B}"/>
              </a:ext>
            </a:extLst>
          </p:cNvPr>
          <p:cNvCxnSpPr/>
          <p:nvPr/>
        </p:nvCxnSpPr>
        <p:spPr>
          <a:xfrm flipV="1">
            <a:off x="5265542" y="62124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8EDC2985-0424-1342-B8BC-9F1F515D9454}"/>
              </a:ext>
            </a:extLst>
          </p:cNvPr>
          <p:cNvCxnSpPr/>
          <p:nvPr/>
        </p:nvCxnSpPr>
        <p:spPr>
          <a:xfrm flipV="1">
            <a:off x="5417942" y="63648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20096774-463B-254E-8797-17D4733B7313}"/>
              </a:ext>
            </a:extLst>
          </p:cNvPr>
          <p:cNvCxnSpPr/>
          <p:nvPr/>
        </p:nvCxnSpPr>
        <p:spPr>
          <a:xfrm flipV="1">
            <a:off x="5570342" y="65172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095BBBE4-243A-FF4B-B16F-AFBEBB878725}"/>
              </a:ext>
            </a:extLst>
          </p:cNvPr>
          <p:cNvCxnSpPr/>
          <p:nvPr/>
        </p:nvCxnSpPr>
        <p:spPr>
          <a:xfrm flipV="1">
            <a:off x="5722742" y="6669688"/>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599993D5-3B9D-3D4D-A2AB-546E0DCBC793}"/>
              </a:ext>
            </a:extLst>
          </p:cNvPr>
          <p:cNvCxnSpPr/>
          <p:nvPr/>
        </p:nvCxnSpPr>
        <p:spPr>
          <a:xfrm flipV="1">
            <a:off x="7510096" y="1825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AD864FBA-01B1-5642-AF4B-4C2F7BEA5277}"/>
              </a:ext>
            </a:extLst>
          </p:cNvPr>
          <p:cNvCxnSpPr/>
          <p:nvPr/>
        </p:nvCxnSpPr>
        <p:spPr>
          <a:xfrm flipV="1">
            <a:off x="7662496" y="1978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B55FF91B-02C6-D645-B220-84003EF8041A}"/>
              </a:ext>
            </a:extLst>
          </p:cNvPr>
          <p:cNvCxnSpPr/>
          <p:nvPr/>
        </p:nvCxnSpPr>
        <p:spPr>
          <a:xfrm flipV="1">
            <a:off x="7814896" y="2130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E200DE6E-A849-9F4F-A15E-2D2821E2BC8D}"/>
              </a:ext>
            </a:extLst>
          </p:cNvPr>
          <p:cNvCxnSpPr/>
          <p:nvPr/>
        </p:nvCxnSpPr>
        <p:spPr>
          <a:xfrm flipV="1">
            <a:off x="7967296" y="2282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6FC69D83-6414-5146-84E8-8F35EE9FC23F}"/>
              </a:ext>
            </a:extLst>
          </p:cNvPr>
          <p:cNvCxnSpPr/>
          <p:nvPr/>
        </p:nvCxnSpPr>
        <p:spPr>
          <a:xfrm flipV="1">
            <a:off x="8119696" y="2435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9920F79A-0563-8C46-85CA-ED891AE6BE81}"/>
              </a:ext>
            </a:extLst>
          </p:cNvPr>
          <p:cNvCxnSpPr/>
          <p:nvPr/>
        </p:nvCxnSpPr>
        <p:spPr>
          <a:xfrm flipV="1">
            <a:off x="8272096" y="2587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E29B6D76-7A87-2149-BA02-8B756B6DFBCF}"/>
              </a:ext>
            </a:extLst>
          </p:cNvPr>
          <p:cNvCxnSpPr/>
          <p:nvPr/>
        </p:nvCxnSpPr>
        <p:spPr>
          <a:xfrm flipV="1">
            <a:off x="8424496" y="2740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9B4B8669-7A29-834D-8DD1-FBA19805AB5D}"/>
              </a:ext>
            </a:extLst>
          </p:cNvPr>
          <p:cNvCxnSpPr/>
          <p:nvPr/>
        </p:nvCxnSpPr>
        <p:spPr>
          <a:xfrm flipV="1">
            <a:off x="8576896" y="2892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8C1F2DBB-ADF5-B945-8481-6B2034067000}"/>
              </a:ext>
            </a:extLst>
          </p:cNvPr>
          <p:cNvCxnSpPr/>
          <p:nvPr/>
        </p:nvCxnSpPr>
        <p:spPr>
          <a:xfrm flipV="1">
            <a:off x="8729296" y="3044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A836117E-59F5-E348-948E-DF1D668655F5}"/>
              </a:ext>
            </a:extLst>
          </p:cNvPr>
          <p:cNvCxnSpPr/>
          <p:nvPr/>
        </p:nvCxnSpPr>
        <p:spPr>
          <a:xfrm flipV="1">
            <a:off x="8881696" y="3197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6AC8F4E7-8264-F54B-B221-2EDB09263094}"/>
              </a:ext>
            </a:extLst>
          </p:cNvPr>
          <p:cNvCxnSpPr/>
          <p:nvPr/>
        </p:nvCxnSpPr>
        <p:spPr>
          <a:xfrm flipV="1">
            <a:off x="9034096" y="3349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FFEBE255-6966-2844-857C-F76165C8D29E}"/>
              </a:ext>
            </a:extLst>
          </p:cNvPr>
          <p:cNvCxnSpPr/>
          <p:nvPr/>
        </p:nvCxnSpPr>
        <p:spPr>
          <a:xfrm flipV="1">
            <a:off x="9186496" y="3502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0B4988E1-4FF9-CD4D-80BB-BBD1ECB61093}"/>
              </a:ext>
            </a:extLst>
          </p:cNvPr>
          <p:cNvCxnSpPr/>
          <p:nvPr/>
        </p:nvCxnSpPr>
        <p:spPr>
          <a:xfrm flipV="1">
            <a:off x="9338896" y="3654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1C68B973-1E84-5745-B879-6A8B16391DD3}"/>
              </a:ext>
            </a:extLst>
          </p:cNvPr>
          <p:cNvCxnSpPr/>
          <p:nvPr/>
        </p:nvCxnSpPr>
        <p:spPr>
          <a:xfrm flipV="1">
            <a:off x="9491296" y="3806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FEC21220-AA76-6949-B382-679817F9F5AB}"/>
              </a:ext>
            </a:extLst>
          </p:cNvPr>
          <p:cNvCxnSpPr/>
          <p:nvPr/>
        </p:nvCxnSpPr>
        <p:spPr>
          <a:xfrm flipV="1">
            <a:off x="9643696" y="39592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BA2F78C0-3A6D-BB4E-AF68-10EE598CC21C}"/>
              </a:ext>
            </a:extLst>
          </p:cNvPr>
          <p:cNvCxnSpPr/>
          <p:nvPr/>
        </p:nvCxnSpPr>
        <p:spPr>
          <a:xfrm flipV="1">
            <a:off x="9796096" y="41116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0D5414E2-EBF3-2345-BD31-779785E48D46}"/>
              </a:ext>
            </a:extLst>
          </p:cNvPr>
          <p:cNvCxnSpPr/>
          <p:nvPr/>
        </p:nvCxnSpPr>
        <p:spPr>
          <a:xfrm flipV="1">
            <a:off x="9948496" y="42640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D7CA02EA-B5AC-FB4E-87B0-AB586BC04D75}"/>
              </a:ext>
            </a:extLst>
          </p:cNvPr>
          <p:cNvCxnSpPr/>
          <p:nvPr/>
        </p:nvCxnSpPr>
        <p:spPr>
          <a:xfrm flipV="1">
            <a:off x="10100896" y="44164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A4353AB4-9244-3643-949C-00C1891E8597}"/>
              </a:ext>
            </a:extLst>
          </p:cNvPr>
          <p:cNvCxnSpPr/>
          <p:nvPr/>
        </p:nvCxnSpPr>
        <p:spPr>
          <a:xfrm flipV="1">
            <a:off x="10253296" y="4568825"/>
            <a:ext cx="343072"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0" name="Connector 139">
            <a:extLst>
              <a:ext uri="{FF2B5EF4-FFF2-40B4-BE49-F238E27FC236}">
                <a16:creationId xmlns:a16="http://schemas.microsoft.com/office/drawing/2014/main" id="{4F7D8F6D-7298-6E4C-B3D7-9BC0291386E8}"/>
              </a:ext>
            </a:extLst>
          </p:cNvPr>
          <p:cNvSpPr/>
          <p:nvPr/>
        </p:nvSpPr>
        <p:spPr>
          <a:xfrm>
            <a:off x="4490468" y="3278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Connector 140">
            <a:extLst>
              <a:ext uri="{FF2B5EF4-FFF2-40B4-BE49-F238E27FC236}">
                <a16:creationId xmlns:a16="http://schemas.microsoft.com/office/drawing/2014/main" id="{AC2E781D-E78A-C54D-BB03-F8139587A192}"/>
              </a:ext>
            </a:extLst>
          </p:cNvPr>
          <p:cNvSpPr/>
          <p:nvPr/>
        </p:nvSpPr>
        <p:spPr>
          <a:xfrm>
            <a:off x="4642868" y="3431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Connector 141">
            <a:extLst>
              <a:ext uri="{FF2B5EF4-FFF2-40B4-BE49-F238E27FC236}">
                <a16:creationId xmlns:a16="http://schemas.microsoft.com/office/drawing/2014/main" id="{2C05D223-DAFE-CB48-8FDA-E928E00C7085}"/>
              </a:ext>
            </a:extLst>
          </p:cNvPr>
          <p:cNvSpPr/>
          <p:nvPr/>
        </p:nvSpPr>
        <p:spPr>
          <a:xfrm>
            <a:off x="4795268" y="3583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Connector 142">
            <a:extLst>
              <a:ext uri="{FF2B5EF4-FFF2-40B4-BE49-F238E27FC236}">
                <a16:creationId xmlns:a16="http://schemas.microsoft.com/office/drawing/2014/main" id="{D4188E6A-204D-EC41-AEC3-3566E73AED3D}"/>
              </a:ext>
            </a:extLst>
          </p:cNvPr>
          <p:cNvSpPr/>
          <p:nvPr/>
        </p:nvSpPr>
        <p:spPr>
          <a:xfrm>
            <a:off x="4947668" y="3736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Connector 143">
            <a:extLst>
              <a:ext uri="{FF2B5EF4-FFF2-40B4-BE49-F238E27FC236}">
                <a16:creationId xmlns:a16="http://schemas.microsoft.com/office/drawing/2014/main" id="{207C3108-B8C7-7A4D-BA62-DD00F045E7B2}"/>
              </a:ext>
            </a:extLst>
          </p:cNvPr>
          <p:cNvSpPr/>
          <p:nvPr/>
        </p:nvSpPr>
        <p:spPr>
          <a:xfrm>
            <a:off x="5100068" y="3888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Connector 144">
            <a:extLst>
              <a:ext uri="{FF2B5EF4-FFF2-40B4-BE49-F238E27FC236}">
                <a16:creationId xmlns:a16="http://schemas.microsoft.com/office/drawing/2014/main" id="{837EC365-D303-2840-9BF6-96466C9C6E1C}"/>
              </a:ext>
            </a:extLst>
          </p:cNvPr>
          <p:cNvSpPr/>
          <p:nvPr/>
        </p:nvSpPr>
        <p:spPr>
          <a:xfrm>
            <a:off x="5252468" y="4040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Connector 145">
            <a:extLst>
              <a:ext uri="{FF2B5EF4-FFF2-40B4-BE49-F238E27FC236}">
                <a16:creationId xmlns:a16="http://schemas.microsoft.com/office/drawing/2014/main" id="{9D28529A-5121-3048-97A6-52B3224B69CF}"/>
              </a:ext>
            </a:extLst>
          </p:cNvPr>
          <p:cNvSpPr/>
          <p:nvPr/>
        </p:nvSpPr>
        <p:spPr>
          <a:xfrm>
            <a:off x="5404868" y="4193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Connector 146">
            <a:extLst>
              <a:ext uri="{FF2B5EF4-FFF2-40B4-BE49-F238E27FC236}">
                <a16:creationId xmlns:a16="http://schemas.microsoft.com/office/drawing/2014/main" id="{3D3391CB-9F2D-7E40-B65D-ED0013E65D16}"/>
              </a:ext>
            </a:extLst>
          </p:cNvPr>
          <p:cNvSpPr/>
          <p:nvPr/>
        </p:nvSpPr>
        <p:spPr>
          <a:xfrm>
            <a:off x="5557268" y="4345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Connector 147">
            <a:extLst>
              <a:ext uri="{FF2B5EF4-FFF2-40B4-BE49-F238E27FC236}">
                <a16:creationId xmlns:a16="http://schemas.microsoft.com/office/drawing/2014/main" id="{08DF1E30-8473-E740-86CF-6F812C8FC2FF}"/>
              </a:ext>
            </a:extLst>
          </p:cNvPr>
          <p:cNvSpPr/>
          <p:nvPr/>
        </p:nvSpPr>
        <p:spPr>
          <a:xfrm>
            <a:off x="5709668" y="4498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Connector 148">
            <a:extLst>
              <a:ext uri="{FF2B5EF4-FFF2-40B4-BE49-F238E27FC236}">
                <a16:creationId xmlns:a16="http://schemas.microsoft.com/office/drawing/2014/main" id="{E2B0C2F3-DD7F-BB4C-BA26-7A0B1CC4F08A}"/>
              </a:ext>
            </a:extLst>
          </p:cNvPr>
          <p:cNvSpPr/>
          <p:nvPr/>
        </p:nvSpPr>
        <p:spPr>
          <a:xfrm>
            <a:off x="5862068" y="4650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Connector 149">
            <a:extLst>
              <a:ext uri="{FF2B5EF4-FFF2-40B4-BE49-F238E27FC236}">
                <a16:creationId xmlns:a16="http://schemas.microsoft.com/office/drawing/2014/main" id="{774CA53A-5FF6-8D4D-8A04-FA35517A2D18}"/>
              </a:ext>
            </a:extLst>
          </p:cNvPr>
          <p:cNvSpPr/>
          <p:nvPr/>
        </p:nvSpPr>
        <p:spPr>
          <a:xfrm>
            <a:off x="6014468" y="4802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Connector 150">
            <a:extLst>
              <a:ext uri="{FF2B5EF4-FFF2-40B4-BE49-F238E27FC236}">
                <a16:creationId xmlns:a16="http://schemas.microsoft.com/office/drawing/2014/main" id="{B94B8B0A-FA2C-EF43-BC9E-B31F89E59657}"/>
              </a:ext>
            </a:extLst>
          </p:cNvPr>
          <p:cNvSpPr/>
          <p:nvPr/>
        </p:nvSpPr>
        <p:spPr>
          <a:xfrm>
            <a:off x="6166868" y="49553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Connector 151">
            <a:extLst>
              <a:ext uri="{FF2B5EF4-FFF2-40B4-BE49-F238E27FC236}">
                <a16:creationId xmlns:a16="http://schemas.microsoft.com/office/drawing/2014/main" id="{76613CC9-5376-C34E-AF9F-DF5440D27746}"/>
              </a:ext>
            </a:extLst>
          </p:cNvPr>
          <p:cNvSpPr/>
          <p:nvPr/>
        </p:nvSpPr>
        <p:spPr>
          <a:xfrm>
            <a:off x="6319268" y="51077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Connector 152">
            <a:extLst>
              <a:ext uri="{FF2B5EF4-FFF2-40B4-BE49-F238E27FC236}">
                <a16:creationId xmlns:a16="http://schemas.microsoft.com/office/drawing/2014/main" id="{D55156E0-7A28-334F-A9EE-BA612458DB4D}"/>
              </a:ext>
            </a:extLst>
          </p:cNvPr>
          <p:cNvSpPr/>
          <p:nvPr/>
        </p:nvSpPr>
        <p:spPr>
          <a:xfrm>
            <a:off x="6471668" y="52601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Connector 153">
            <a:extLst>
              <a:ext uri="{FF2B5EF4-FFF2-40B4-BE49-F238E27FC236}">
                <a16:creationId xmlns:a16="http://schemas.microsoft.com/office/drawing/2014/main" id="{90830D62-6E16-8549-9D20-93D5526E37A4}"/>
              </a:ext>
            </a:extLst>
          </p:cNvPr>
          <p:cNvSpPr/>
          <p:nvPr/>
        </p:nvSpPr>
        <p:spPr>
          <a:xfrm>
            <a:off x="6624068" y="54125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Connector 154">
            <a:extLst>
              <a:ext uri="{FF2B5EF4-FFF2-40B4-BE49-F238E27FC236}">
                <a16:creationId xmlns:a16="http://schemas.microsoft.com/office/drawing/2014/main" id="{5C1E1AA3-B95F-8E4B-B674-8ED6DD2861C1}"/>
              </a:ext>
            </a:extLst>
          </p:cNvPr>
          <p:cNvSpPr/>
          <p:nvPr/>
        </p:nvSpPr>
        <p:spPr>
          <a:xfrm>
            <a:off x="6776468" y="5564973"/>
            <a:ext cx="94861" cy="114115"/>
          </a:xfrm>
          <a:prstGeom prst="flowChartConnector">
            <a:avLst/>
          </a:prstGeom>
          <a:gradFill>
            <a:gsLst>
              <a:gs pos="0">
                <a:schemeClr val="tx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386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E2A1-C212-084C-8296-9E8AE666644F}"/>
              </a:ext>
            </a:extLst>
          </p:cNvPr>
          <p:cNvSpPr>
            <a:spLocks noGrp="1"/>
          </p:cNvSpPr>
          <p:nvPr>
            <p:ph type="title"/>
          </p:nvPr>
        </p:nvSpPr>
        <p:spPr/>
        <p:txBody>
          <a:bodyPr/>
          <a:lstStyle/>
          <a:p>
            <a:r>
              <a:rPr lang="en-US" dirty="0"/>
              <a:t>Spark</a:t>
            </a:r>
          </a:p>
        </p:txBody>
      </p:sp>
      <p:sp>
        <p:nvSpPr>
          <p:cNvPr id="3" name="Content Placeholder 2">
            <a:extLst>
              <a:ext uri="{FF2B5EF4-FFF2-40B4-BE49-F238E27FC236}">
                <a16:creationId xmlns:a16="http://schemas.microsoft.com/office/drawing/2014/main" id="{8816DD0F-2D8B-254B-B5FC-41B752EE7D48}"/>
              </a:ext>
            </a:extLst>
          </p:cNvPr>
          <p:cNvSpPr>
            <a:spLocks noGrp="1"/>
          </p:cNvSpPr>
          <p:nvPr>
            <p:ph idx="1"/>
          </p:nvPr>
        </p:nvSpPr>
        <p:spPr>
          <a:xfrm>
            <a:off x="838200" y="1825625"/>
            <a:ext cx="10515600" cy="4351338"/>
          </a:xfrm>
        </p:spPr>
        <p:txBody>
          <a:bodyPr/>
          <a:lstStyle/>
          <a:p>
            <a:endParaRPr lang="en-US" dirty="0"/>
          </a:p>
        </p:txBody>
      </p:sp>
      <p:pic>
        <p:nvPicPr>
          <p:cNvPr id="5" name="Picture 4">
            <a:extLst>
              <a:ext uri="{FF2B5EF4-FFF2-40B4-BE49-F238E27FC236}">
                <a16:creationId xmlns:a16="http://schemas.microsoft.com/office/drawing/2014/main" id="{AEA53638-30C6-0D4F-803E-731EF7423779}"/>
              </a:ext>
            </a:extLst>
          </p:cNvPr>
          <p:cNvPicPr>
            <a:picLocks noChangeAspect="1"/>
          </p:cNvPicPr>
          <p:nvPr/>
        </p:nvPicPr>
        <p:blipFill>
          <a:blip r:embed="rId3"/>
          <a:stretch>
            <a:fillRect/>
          </a:stretch>
        </p:blipFill>
        <p:spPr>
          <a:xfrm>
            <a:off x="3574904" y="157574"/>
            <a:ext cx="5374748" cy="4125119"/>
          </a:xfrm>
          <a:prstGeom prst="rect">
            <a:avLst/>
          </a:prstGeom>
        </p:spPr>
      </p:pic>
      <p:sp>
        <p:nvSpPr>
          <p:cNvPr id="6" name="Rectangle 5">
            <a:extLst>
              <a:ext uri="{FF2B5EF4-FFF2-40B4-BE49-F238E27FC236}">
                <a16:creationId xmlns:a16="http://schemas.microsoft.com/office/drawing/2014/main" id="{31E2433C-0433-C745-89F4-12810B48A6A8}"/>
              </a:ext>
            </a:extLst>
          </p:cNvPr>
          <p:cNvSpPr/>
          <p:nvPr/>
        </p:nvSpPr>
        <p:spPr>
          <a:xfrm>
            <a:off x="3323423" y="4417630"/>
            <a:ext cx="6096000" cy="646331"/>
          </a:xfrm>
          <a:prstGeom prst="rect">
            <a:avLst/>
          </a:prstGeom>
        </p:spPr>
        <p:txBody>
          <a:bodyPr>
            <a:spAutoFit/>
          </a:bodyPr>
          <a:lstStyle/>
          <a:p>
            <a:r>
              <a:rPr lang="en-US" dirty="0"/>
              <a:t>http://</a:t>
            </a:r>
            <a:r>
              <a:rPr lang="en-US" dirty="0" err="1"/>
              <a:t>blog.cloudera.com</a:t>
            </a:r>
            <a:r>
              <a:rPr lang="en-US" dirty="0"/>
              <a:t>/blog/2013/11/putting-spark-to-use-fast-in-memory-computing-for-your-big-data-applications/</a:t>
            </a:r>
          </a:p>
        </p:txBody>
      </p:sp>
      <p:sp>
        <p:nvSpPr>
          <p:cNvPr id="7" name="Rectangle 6">
            <a:extLst>
              <a:ext uri="{FF2B5EF4-FFF2-40B4-BE49-F238E27FC236}">
                <a16:creationId xmlns:a16="http://schemas.microsoft.com/office/drawing/2014/main" id="{C8D1FFC5-E680-5448-9672-EF8FA739A3D9}"/>
              </a:ext>
            </a:extLst>
          </p:cNvPr>
          <p:cNvSpPr/>
          <p:nvPr/>
        </p:nvSpPr>
        <p:spPr>
          <a:xfrm>
            <a:off x="948523" y="5689589"/>
            <a:ext cx="10845800" cy="400110"/>
          </a:xfrm>
          <a:prstGeom prst="rect">
            <a:avLst/>
          </a:prstGeom>
        </p:spPr>
        <p:txBody>
          <a:bodyPr wrap="square">
            <a:spAutoFit/>
          </a:bodyPr>
          <a:lstStyle/>
          <a:p>
            <a:r>
              <a:rPr lang="en-US" sz="2000" dirty="0"/>
              <a:t>* Spark performance (Making sense of performance in data analytics frameworks, NSDI 2015)</a:t>
            </a:r>
          </a:p>
        </p:txBody>
      </p:sp>
    </p:spTree>
    <p:extLst>
      <p:ext uri="{BB962C8B-B14F-4D97-AF65-F5344CB8AC3E}">
        <p14:creationId xmlns:p14="http://schemas.microsoft.com/office/powerpoint/2010/main" val="1554287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E44-9639-DD42-B167-AF2BD9B73B05}"/>
              </a:ext>
            </a:extLst>
          </p:cNvPr>
          <p:cNvSpPr>
            <a:spLocks noGrp="1"/>
          </p:cNvSpPr>
          <p:nvPr>
            <p:ph type="title"/>
          </p:nvPr>
        </p:nvSpPr>
        <p:spPr/>
        <p:txBody>
          <a:bodyPr>
            <a:normAutofit fontScale="90000"/>
          </a:bodyPr>
          <a:lstStyle/>
          <a:p>
            <a:r>
              <a:rPr lang="en-US" dirty="0"/>
              <a:t>How much faster could jobs get from optimizing network performance? (NSDI 2015)</a:t>
            </a:r>
          </a:p>
        </p:txBody>
      </p:sp>
      <p:sp>
        <p:nvSpPr>
          <p:cNvPr id="3" name="Content Placeholder 2">
            <a:extLst>
              <a:ext uri="{FF2B5EF4-FFF2-40B4-BE49-F238E27FC236}">
                <a16:creationId xmlns:a16="http://schemas.microsoft.com/office/drawing/2014/main" id="{CFAF0D4D-0896-3C45-95AF-E759612264D3}"/>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2C91CB4C-CC8F-9F4A-A45E-E23B91803D53}"/>
              </a:ext>
            </a:extLst>
          </p:cNvPr>
          <p:cNvSpPr txBox="1">
            <a:spLocks/>
          </p:cNvSpPr>
          <p:nvPr/>
        </p:nvSpPr>
        <p:spPr>
          <a:xfrm>
            <a:off x="1867359" y="5715000"/>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Open Sans Condensed Light"/>
                <a:ea typeface="+mj-ea"/>
                <a:cs typeface="+mj-cs"/>
              </a:defRPr>
            </a:lvl1pPr>
          </a:lstStyle>
          <a:p>
            <a:r>
              <a:rPr lang="en-US" sz="3600" b="1" dirty="0">
                <a:latin typeface="+mn-lt"/>
                <a:cs typeface="Open Sans Condensed Bold"/>
              </a:rPr>
              <a:t>Median improvement at most 2%</a:t>
            </a:r>
          </a:p>
        </p:txBody>
      </p:sp>
      <p:grpSp>
        <p:nvGrpSpPr>
          <p:cNvPr id="5" name="Group 4">
            <a:extLst>
              <a:ext uri="{FF2B5EF4-FFF2-40B4-BE49-F238E27FC236}">
                <a16:creationId xmlns:a16="http://schemas.microsoft.com/office/drawing/2014/main" id="{77255849-EAEE-7C49-B53C-C1783B46DA04}"/>
              </a:ext>
            </a:extLst>
          </p:cNvPr>
          <p:cNvGrpSpPr/>
          <p:nvPr/>
        </p:nvGrpSpPr>
        <p:grpSpPr>
          <a:xfrm>
            <a:off x="8268159" y="1265991"/>
            <a:ext cx="2286000" cy="4501243"/>
            <a:chOff x="6858000" y="1219200"/>
            <a:chExt cx="2286000" cy="4501243"/>
          </a:xfrm>
        </p:grpSpPr>
        <p:sp>
          <p:nvSpPr>
            <p:cNvPr id="6" name="Content Placeholder 2">
              <a:extLst>
                <a:ext uri="{FF2B5EF4-FFF2-40B4-BE49-F238E27FC236}">
                  <a16:creationId xmlns:a16="http://schemas.microsoft.com/office/drawing/2014/main" id="{B9E6E142-FEFA-4E4C-AA38-89807E3D4129}"/>
                </a:ext>
              </a:extLst>
            </p:cNvPr>
            <p:cNvSpPr txBox="1">
              <a:spLocks/>
            </p:cNvSpPr>
            <p:nvPr/>
          </p:nvSpPr>
          <p:spPr>
            <a:xfrm>
              <a:off x="7194550" y="5034643"/>
              <a:ext cx="8382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a:latin typeface="+mn-lt"/>
                  <a:cs typeface="Open Sans Cond Light"/>
                </a:rPr>
                <a:t>5</a:t>
              </a:r>
            </a:p>
          </p:txBody>
        </p:sp>
        <p:grpSp>
          <p:nvGrpSpPr>
            <p:cNvPr id="7" name="Group 6">
              <a:extLst>
                <a:ext uri="{FF2B5EF4-FFF2-40B4-BE49-F238E27FC236}">
                  <a16:creationId xmlns:a16="http://schemas.microsoft.com/office/drawing/2014/main" id="{C2B423B1-B05C-2040-A406-5E270878D701}"/>
                </a:ext>
              </a:extLst>
            </p:cNvPr>
            <p:cNvGrpSpPr/>
            <p:nvPr/>
          </p:nvGrpSpPr>
          <p:grpSpPr>
            <a:xfrm>
              <a:off x="7873736" y="2057400"/>
              <a:ext cx="554000" cy="3276600"/>
              <a:chOff x="8375386" y="1676400"/>
              <a:chExt cx="616214" cy="3644561"/>
            </a:xfrm>
          </p:grpSpPr>
          <p:sp>
            <p:nvSpPr>
              <p:cNvPr id="13" name="Rectangle 12">
                <a:extLst>
                  <a:ext uri="{FF2B5EF4-FFF2-40B4-BE49-F238E27FC236}">
                    <a16:creationId xmlns:a16="http://schemas.microsoft.com/office/drawing/2014/main" id="{9A4CF83A-5481-E848-A8B8-6F1B424256FC}"/>
                  </a:ext>
                </a:extLst>
              </p:cNvPr>
              <p:cNvSpPr/>
              <p:nvPr/>
            </p:nvSpPr>
            <p:spPr>
              <a:xfrm>
                <a:off x="8384173" y="2790016"/>
                <a:ext cx="607427" cy="2024756"/>
              </a:xfrm>
              <a:prstGeom prst="rect">
                <a:avLst/>
              </a:prstGeom>
              <a:ln>
                <a:solidFill>
                  <a:schemeClr val="tx1"/>
                </a:solidFill>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cs typeface="Open Sans Cond Light"/>
                </a:endParaRPr>
              </a:p>
            </p:txBody>
          </p:sp>
          <p:cxnSp>
            <p:nvCxnSpPr>
              <p:cNvPr id="14" name="Straight Connector 13">
                <a:extLst>
                  <a:ext uri="{FF2B5EF4-FFF2-40B4-BE49-F238E27FC236}">
                    <a16:creationId xmlns:a16="http://schemas.microsoft.com/office/drawing/2014/main" id="{5F0B67A2-730B-1E49-A116-17C200259DDC}"/>
                  </a:ext>
                </a:extLst>
              </p:cNvPr>
              <p:cNvCxnSpPr/>
              <p:nvPr/>
            </p:nvCxnSpPr>
            <p:spPr>
              <a:xfrm>
                <a:off x="8384173" y="1676400"/>
                <a:ext cx="60742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97AF9E0-27A2-E84D-A5F6-A1190CE4705B}"/>
                  </a:ext>
                </a:extLst>
              </p:cNvPr>
              <p:cNvCxnSpPr/>
              <p:nvPr/>
            </p:nvCxnSpPr>
            <p:spPr>
              <a:xfrm>
                <a:off x="8384173" y="5320961"/>
                <a:ext cx="60742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5EEB95-B94E-0241-AF21-858D981BAF49}"/>
                  </a:ext>
                </a:extLst>
              </p:cNvPr>
              <p:cNvCxnSpPr/>
              <p:nvPr/>
            </p:nvCxnSpPr>
            <p:spPr>
              <a:xfrm>
                <a:off x="8375386" y="4191000"/>
                <a:ext cx="60742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8E74798-5942-0344-AC75-993886D5A471}"/>
                  </a:ext>
                </a:extLst>
              </p:cNvPr>
              <p:cNvCxnSpPr>
                <a:stCxn id="9" idx="0"/>
              </p:cNvCxnSpPr>
              <p:nvPr/>
            </p:nvCxnSpPr>
            <p:spPr>
              <a:xfrm flipV="1">
                <a:off x="8687887" y="1676400"/>
                <a:ext cx="0" cy="111361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4B8ED4D-EE4A-724A-B5F6-8461710FC435}"/>
                  </a:ext>
                </a:extLst>
              </p:cNvPr>
              <p:cNvCxnSpPr>
                <a:stCxn id="9" idx="2"/>
              </p:cNvCxnSpPr>
              <p:nvPr/>
            </p:nvCxnSpPr>
            <p:spPr>
              <a:xfrm>
                <a:off x="8687887" y="4814772"/>
                <a:ext cx="0" cy="5061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 name="Content Placeholder 2">
              <a:extLst>
                <a:ext uri="{FF2B5EF4-FFF2-40B4-BE49-F238E27FC236}">
                  <a16:creationId xmlns:a16="http://schemas.microsoft.com/office/drawing/2014/main" id="{D7E16C40-338F-4742-AE87-4EBF60FCD8F3}"/>
                </a:ext>
              </a:extLst>
            </p:cNvPr>
            <p:cNvSpPr txBox="1">
              <a:spLocks/>
            </p:cNvSpPr>
            <p:nvPr/>
          </p:nvSpPr>
          <p:spPr>
            <a:xfrm>
              <a:off x="7194550" y="1752600"/>
              <a:ext cx="8382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a:latin typeface="+mn-lt"/>
                  <a:cs typeface="Open Sans Cond Light"/>
                </a:rPr>
                <a:t>95</a:t>
              </a:r>
            </a:p>
          </p:txBody>
        </p:sp>
        <p:sp>
          <p:nvSpPr>
            <p:cNvPr id="9" name="Content Placeholder 2">
              <a:extLst>
                <a:ext uri="{FF2B5EF4-FFF2-40B4-BE49-F238E27FC236}">
                  <a16:creationId xmlns:a16="http://schemas.microsoft.com/office/drawing/2014/main" id="{BCE0EFF9-D5C0-1B46-B047-984E4C55214C}"/>
                </a:ext>
              </a:extLst>
            </p:cNvPr>
            <p:cNvSpPr txBox="1">
              <a:spLocks/>
            </p:cNvSpPr>
            <p:nvPr/>
          </p:nvSpPr>
          <p:spPr>
            <a:xfrm>
              <a:off x="7194550" y="2743200"/>
              <a:ext cx="8382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a:latin typeface="+mn-lt"/>
                  <a:cs typeface="Open Sans Cond Light"/>
                </a:rPr>
                <a:t>75</a:t>
              </a:r>
            </a:p>
          </p:txBody>
        </p:sp>
        <p:sp>
          <p:nvSpPr>
            <p:cNvPr id="10" name="Content Placeholder 2">
              <a:extLst>
                <a:ext uri="{FF2B5EF4-FFF2-40B4-BE49-F238E27FC236}">
                  <a16:creationId xmlns:a16="http://schemas.microsoft.com/office/drawing/2014/main" id="{2FDD7A6D-67DA-CB47-A7C3-8AF037C1107C}"/>
                </a:ext>
              </a:extLst>
            </p:cNvPr>
            <p:cNvSpPr txBox="1">
              <a:spLocks/>
            </p:cNvSpPr>
            <p:nvPr/>
          </p:nvSpPr>
          <p:spPr>
            <a:xfrm>
              <a:off x="7194550" y="4572000"/>
              <a:ext cx="8382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a:latin typeface="+mn-lt"/>
                  <a:cs typeface="Open Sans Cond Light"/>
                </a:rPr>
                <a:t>25</a:t>
              </a:r>
            </a:p>
          </p:txBody>
        </p:sp>
        <p:sp>
          <p:nvSpPr>
            <p:cNvPr id="11" name="Content Placeholder 2">
              <a:extLst>
                <a:ext uri="{FF2B5EF4-FFF2-40B4-BE49-F238E27FC236}">
                  <a16:creationId xmlns:a16="http://schemas.microsoft.com/office/drawing/2014/main" id="{FFF37274-8154-2546-BFEA-CCBDD30A405D}"/>
                </a:ext>
              </a:extLst>
            </p:cNvPr>
            <p:cNvSpPr txBox="1">
              <a:spLocks/>
            </p:cNvSpPr>
            <p:nvPr/>
          </p:nvSpPr>
          <p:spPr>
            <a:xfrm>
              <a:off x="7194550" y="3962400"/>
              <a:ext cx="8382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a:latin typeface="+mn-lt"/>
                  <a:cs typeface="Open Sans Cond Light"/>
                </a:rPr>
                <a:t>50</a:t>
              </a:r>
            </a:p>
          </p:txBody>
        </p:sp>
        <p:sp>
          <p:nvSpPr>
            <p:cNvPr id="12" name="Content Placeholder 2">
              <a:extLst>
                <a:ext uri="{FF2B5EF4-FFF2-40B4-BE49-F238E27FC236}">
                  <a16:creationId xmlns:a16="http://schemas.microsoft.com/office/drawing/2014/main" id="{CBAA42ED-974E-7E46-BEA3-4C7C1A3A9104}"/>
                </a:ext>
              </a:extLst>
            </p:cNvPr>
            <p:cNvSpPr txBox="1">
              <a:spLocks/>
            </p:cNvSpPr>
            <p:nvPr/>
          </p:nvSpPr>
          <p:spPr>
            <a:xfrm>
              <a:off x="6858000" y="1219200"/>
              <a:ext cx="22860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Yanone Kaffeesatz Light"/>
                  <a:ea typeface="+mn-ea"/>
                  <a:cs typeface="Yanone Kaffeesatz Light"/>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Yanone Kaffeesatz Light"/>
                  <a:ea typeface="+mn-ea"/>
                  <a:cs typeface="Yanone Kaffeesatz Light"/>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Yanone Kaffeesatz Light"/>
                  <a:ea typeface="+mn-ea"/>
                  <a:cs typeface="Yanone Kaffeesatz Light"/>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Yanone Kaffeesatz Light"/>
                  <a:ea typeface="+mn-ea"/>
                  <a:cs typeface="Yanone Kaffeesatz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latin typeface="+mn-lt"/>
                  <a:cs typeface="Open Sans Cond Light"/>
                </a:rPr>
                <a:t>Percentiles</a:t>
              </a:r>
            </a:p>
          </p:txBody>
        </p:sp>
      </p:grpSp>
      <p:pic>
        <p:nvPicPr>
          <p:cNvPr id="19" name="Picture 18">
            <a:extLst>
              <a:ext uri="{FF2B5EF4-FFF2-40B4-BE49-F238E27FC236}">
                <a16:creationId xmlns:a16="http://schemas.microsoft.com/office/drawing/2014/main" id="{73375F66-D4AC-0E42-9F46-8513305CE541}"/>
              </a:ext>
            </a:extLst>
          </p:cNvPr>
          <p:cNvPicPr>
            <a:picLocks noChangeAspect="1"/>
          </p:cNvPicPr>
          <p:nvPr/>
        </p:nvPicPr>
        <p:blipFill>
          <a:blip r:embed="rId2"/>
          <a:stretch>
            <a:fillRect/>
          </a:stretch>
        </p:blipFill>
        <p:spPr>
          <a:xfrm>
            <a:off x="1643443" y="1951791"/>
            <a:ext cx="7152134" cy="3576067"/>
          </a:xfrm>
          <a:prstGeom prst="rect">
            <a:avLst/>
          </a:prstGeom>
        </p:spPr>
      </p:pic>
    </p:spTree>
    <p:extLst>
      <p:ext uri="{BB962C8B-B14F-4D97-AF65-F5344CB8AC3E}">
        <p14:creationId xmlns:p14="http://schemas.microsoft.com/office/powerpoint/2010/main" val="60180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6206-87A5-E242-BB20-AE3C49C82A98}"/>
              </a:ext>
            </a:extLst>
          </p:cNvPr>
          <p:cNvSpPr>
            <a:spLocks noGrp="1"/>
          </p:cNvSpPr>
          <p:nvPr>
            <p:ph type="title"/>
          </p:nvPr>
        </p:nvSpPr>
        <p:spPr/>
        <p:txBody>
          <a:bodyPr/>
          <a:lstStyle/>
          <a:p>
            <a:r>
              <a:rPr lang="en-US" dirty="0"/>
              <a:t>How much faster could jobs get from optimizing disk performance? (NSDI 2015)</a:t>
            </a:r>
          </a:p>
        </p:txBody>
      </p:sp>
      <p:sp>
        <p:nvSpPr>
          <p:cNvPr id="3" name="Content Placeholder 2">
            <a:extLst>
              <a:ext uri="{FF2B5EF4-FFF2-40B4-BE49-F238E27FC236}">
                <a16:creationId xmlns:a16="http://schemas.microsoft.com/office/drawing/2014/main" id="{74B3A908-D7CC-0042-871A-1C30376136B1}"/>
              </a:ext>
            </a:extLst>
          </p:cNvPr>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A6EEFA0A-8635-344A-B3F9-02FB62346520}"/>
              </a:ext>
            </a:extLst>
          </p:cNvPr>
          <p:cNvSpPr txBox="1">
            <a:spLocks/>
          </p:cNvSpPr>
          <p:nvPr/>
        </p:nvSpPr>
        <p:spPr>
          <a:xfrm>
            <a:off x="1881742" y="5397617"/>
            <a:ext cx="8805333" cy="76159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Open Sans Condensed Light"/>
                <a:ea typeface="+mj-ea"/>
                <a:cs typeface="+mj-cs"/>
              </a:defRPr>
            </a:lvl1pPr>
          </a:lstStyle>
          <a:p>
            <a:r>
              <a:rPr lang="en-US" sz="3600" b="1" dirty="0">
                <a:latin typeface="+mn-lt"/>
                <a:cs typeface="Open Sans Condensed Bold"/>
              </a:rPr>
              <a:t>Median improvement at most 19%</a:t>
            </a:r>
          </a:p>
        </p:txBody>
      </p:sp>
      <p:pic>
        <p:nvPicPr>
          <p:cNvPr id="5" name="Picture 4">
            <a:extLst>
              <a:ext uri="{FF2B5EF4-FFF2-40B4-BE49-F238E27FC236}">
                <a16:creationId xmlns:a16="http://schemas.microsoft.com/office/drawing/2014/main" id="{92A750BA-28D4-8242-A013-324E1D8C7438}"/>
              </a:ext>
            </a:extLst>
          </p:cNvPr>
          <p:cNvPicPr>
            <a:picLocks noChangeAspect="1"/>
          </p:cNvPicPr>
          <p:nvPr/>
        </p:nvPicPr>
        <p:blipFill>
          <a:blip r:embed="rId3"/>
          <a:stretch>
            <a:fillRect/>
          </a:stretch>
        </p:blipFill>
        <p:spPr>
          <a:xfrm>
            <a:off x="2172607" y="1690688"/>
            <a:ext cx="8006476" cy="4003238"/>
          </a:xfrm>
          <a:prstGeom prst="rect">
            <a:avLst/>
          </a:prstGeom>
        </p:spPr>
      </p:pic>
      <p:sp>
        <p:nvSpPr>
          <p:cNvPr id="6" name="Title 1">
            <a:extLst>
              <a:ext uri="{FF2B5EF4-FFF2-40B4-BE49-F238E27FC236}">
                <a16:creationId xmlns:a16="http://schemas.microsoft.com/office/drawing/2014/main" id="{56382FD9-5D38-0142-8891-DA68D6014C4E}"/>
              </a:ext>
            </a:extLst>
          </p:cNvPr>
          <p:cNvSpPr txBox="1">
            <a:spLocks/>
          </p:cNvSpPr>
          <p:nvPr/>
        </p:nvSpPr>
        <p:spPr>
          <a:xfrm>
            <a:off x="2053218" y="5972569"/>
            <a:ext cx="8805333" cy="76159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Open Sans Condensed Light"/>
                <a:ea typeface="+mj-ea"/>
                <a:cs typeface="+mj-cs"/>
              </a:defRPr>
            </a:lvl1pPr>
          </a:lstStyle>
          <a:p>
            <a:endParaRPr lang="en-US" sz="3600" b="1" dirty="0">
              <a:latin typeface="+mn-lt"/>
              <a:cs typeface="Open Sans Condensed Bold"/>
            </a:endParaRPr>
          </a:p>
        </p:txBody>
      </p:sp>
      <p:sp>
        <p:nvSpPr>
          <p:cNvPr id="7" name="Title 1">
            <a:extLst>
              <a:ext uri="{FF2B5EF4-FFF2-40B4-BE49-F238E27FC236}">
                <a16:creationId xmlns:a16="http://schemas.microsoft.com/office/drawing/2014/main" id="{C04FEC57-8FF5-3244-9ECC-B97D3FD23FBE}"/>
              </a:ext>
            </a:extLst>
          </p:cNvPr>
          <p:cNvSpPr txBox="1">
            <a:spLocks/>
          </p:cNvSpPr>
          <p:nvPr/>
        </p:nvSpPr>
        <p:spPr>
          <a:xfrm>
            <a:off x="1215018" y="5971485"/>
            <a:ext cx="10138782" cy="7615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Open Sans Condensed Light"/>
                <a:ea typeface="+mj-ea"/>
                <a:cs typeface="+mj-cs"/>
              </a:defRPr>
            </a:lvl1pPr>
          </a:lstStyle>
          <a:p>
            <a:r>
              <a:rPr lang="en-US" sz="3400" b="1" dirty="0">
                <a:latin typeface="+mn-lt"/>
                <a:cs typeface="Open Sans Condensed Bold"/>
              </a:rPr>
              <a:t>For in-memory workloads, median improvement 2-5%</a:t>
            </a:r>
          </a:p>
        </p:txBody>
      </p:sp>
    </p:spTree>
    <p:extLst>
      <p:ext uri="{BB962C8B-B14F-4D97-AF65-F5344CB8AC3E}">
        <p14:creationId xmlns:p14="http://schemas.microsoft.com/office/powerpoint/2010/main" val="352896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5518-87A3-5B4C-8E73-FF703DC72339}"/>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83340F3E-05E2-4146-AD9E-61E88370764F}"/>
              </a:ext>
            </a:extLst>
          </p:cNvPr>
          <p:cNvSpPr>
            <a:spLocks noGrp="1"/>
          </p:cNvSpPr>
          <p:nvPr>
            <p:ph idx="1"/>
          </p:nvPr>
        </p:nvSpPr>
        <p:spPr/>
        <p:txBody>
          <a:bodyPr/>
          <a:lstStyle/>
          <a:p>
            <a:r>
              <a:rPr lang="en-US" dirty="0"/>
              <a:t>Lectures (Theory + Practice</a:t>
            </a:r>
            <a:r>
              <a:rPr lang="ko-KR" altLang="en-US" dirty="0"/>
              <a:t> </a:t>
            </a:r>
            <a:r>
              <a:rPr lang="en-US" altLang="ko-KR" dirty="0"/>
              <a:t>Session</a:t>
            </a:r>
            <a:r>
              <a:rPr lang="en-US" dirty="0"/>
              <a:t>)</a:t>
            </a:r>
          </a:p>
          <a:p>
            <a:r>
              <a:rPr lang="en-US" dirty="0"/>
              <a:t>3 </a:t>
            </a:r>
            <a:r>
              <a:rPr lang="en-US" dirty="0" err="1"/>
              <a:t>Homeworks</a:t>
            </a:r>
            <a:endParaRPr lang="en-US" dirty="0"/>
          </a:p>
          <a:p>
            <a:pPr lvl="1"/>
            <a:r>
              <a:rPr lang="en-US" dirty="0"/>
              <a:t>Homework 1: Batch, SQL</a:t>
            </a:r>
          </a:p>
          <a:p>
            <a:pPr lvl="1"/>
            <a:r>
              <a:rPr lang="en-US" dirty="0"/>
              <a:t>Homework 2: Stream, (Machine learning)</a:t>
            </a:r>
          </a:p>
          <a:p>
            <a:pPr lvl="1"/>
            <a:r>
              <a:rPr lang="en-US" dirty="0"/>
              <a:t>Homework 3: Deep learning</a:t>
            </a:r>
          </a:p>
          <a:p>
            <a:r>
              <a:rPr lang="en-US" dirty="0"/>
              <a:t>2 Exams</a:t>
            </a:r>
          </a:p>
          <a:p>
            <a:endParaRPr lang="en-US" dirty="0"/>
          </a:p>
          <a:p>
            <a:r>
              <a:rPr lang="en-US" dirty="0"/>
              <a:t>Cloud for </a:t>
            </a:r>
            <a:r>
              <a:rPr lang="en-US" dirty="0" err="1"/>
              <a:t>homeworks</a:t>
            </a:r>
            <a:r>
              <a:rPr lang="en-US" dirty="0"/>
              <a:t>, practice sessions</a:t>
            </a:r>
          </a:p>
          <a:p>
            <a:pPr lvl="1"/>
            <a:r>
              <a:rPr lang="en-US" dirty="0"/>
              <a:t>AWS credit: $300 per team</a:t>
            </a:r>
          </a:p>
        </p:txBody>
      </p:sp>
    </p:spTree>
    <p:extLst>
      <p:ext uri="{BB962C8B-B14F-4D97-AF65-F5344CB8AC3E}">
        <p14:creationId xmlns:p14="http://schemas.microsoft.com/office/powerpoint/2010/main" val="1604448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BE42-FC77-484C-8593-41B488728990}"/>
              </a:ext>
            </a:extLst>
          </p:cNvPr>
          <p:cNvSpPr>
            <a:spLocks noGrp="1"/>
          </p:cNvSpPr>
          <p:nvPr>
            <p:ph type="title"/>
          </p:nvPr>
        </p:nvSpPr>
        <p:spPr/>
        <p:txBody>
          <a:bodyPr>
            <a:normAutofit/>
          </a:bodyPr>
          <a:lstStyle/>
          <a:p>
            <a:r>
              <a:rPr lang="en-US" dirty="0"/>
              <a:t>Spark performance (NSDI 2015)</a:t>
            </a:r>
          </a:p>
        </p:txBody>
      </p:sp>
      <p:sp>
        <p:nvSpPr>
          <p:cNvPr id="3" name="Content Placeholder 2">
            <a:extLst>
              <a:ext uri="{FF2B5EF4-FFF2-40B4-BE49-F238E27FC236}">
                <a16:creationId xmlns:a16="http://schemas.microsoft.com/office/drawing/2014/main" id="{2C272534-942F-5746-A992-8C6C9FCD7CBC}"/>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305A2391-0A35-3641-960E-6B0FD4C51439}"/>
              </a:ext>
            </a:extLst>
          </p:cNvPr>
          <p:cNvGrpSpPr/>
          <p:nvPr/>
        </p:nvGrpSpPr>
        <p:grpSpPr>
          <a:xfrm>
            <a:off x="1583560" y="3435337"/>
            <a:ext cx="1850978" cy="1825368"/>
            <a:chOff x="210050" y="2376715"/>
            <a:chExt cx="1850978" cy="1825368"/>
          </a:xfrm>
        </p:grpSpPr>
        <p:pic>
          <p:nvPicPr>
            <p:cNvPr id="5" name="Picture 4">
              <a:extLst>
                <a:ext uri="{FF2B5EF4-FFF2-40B4-BE49-F238E27FC236}">
                  <a16:creationId xmlns:a16="http://schemas.microsoft.com/office/drawing/2014/main" id="{2D7FAEB3-A682-6641-87FB-7757C817F677}"/>
                </a:ext>
              </a:extLst>
            </p:cNvPr>
            <p:cNvPicPr>
              <a:picLocks noChangeAspect="1"/>
            </p:cNvPicPr>
            <p:nvPr/>
          </p:nvPicPr>
          <p:blipFill>
            <a:blip r:embed="rId2"/>
            <a:stretch>
              <a:fillRect/>
            </a:stretch>
          </p:blipFill>
          <p:spPr>
            <a:xfrm>
              <a:off x="235857" y="2376715"/>
              <a:ext cx="1825171" cy="1825171"/>
            </a:xfrm>
            <a:prstGeom prst="rect">
              <a:avLst/>
            </a:prstGeom>
          </p:spPr>
        </p:pic>
        <p:sp>
          <p:nvSpPr>
            <p:cNvPr id="6" name="TextBox 5">
              <a:extLst>
                <a:ext uri="{FF2B5EF4-FFF2-40B4-BE49-F238E27FC236}">
                  <a16:creationId xmlns:a16="http://schemas.microsoft.com/office/drawing/2014/main" id="{1399C9BD-0BC9-E741-A677-DEB4E2A0B645}"/>
                </a:ext>
              </a:extLst>
            </p:cNvPr>
            <p:cNvSpPr txBox="1"/>
            <p:nvPr/>
          </p:nvSpPr>
          <p:spPr>
            <a:xfrm>
              <a:off x="210050" y="3832751"/>
              <a:ext cx="1695757" cy="369332"/>
            </a:xfrm>
            <a:prstGeom prst="rect">
              <a:avLst/>
            </a:prstGeom>
            <a:noFill/>
          </p:spPr>
          <p:txBody>
            <a:bodyPr wrap="square" rtlCol="0">
              <a:spAutoFit/>
            </a:bodyPr>
            <a:lstStyle/>
            <a:p>
              <a:r>
                <a:rPr lang="en-US" dirty="0">
                  <a:cs typeface="Open Sans Cond Light"/>
                </a:rPr>
                <a:t>(on-disk data)</a:t>
              </a:r>
            </a:p>
          </p:txBody>
        </p:sp>
      </p:grpSp>
      <p:pic>
        <p:nvPicPr>
          <p:cNvPr id="7" name="Picture 6">
            <a:extLst>
              <a:ext uri="{FF2B5EF4-FFF2-40B4-BE49-F238E27FC236}">
                <a16:creationId xmlns:a16="http://schemas.microsoft.com/office/drawing/2014/main" id="{58B1A84E-FCA9-9D47-90B1-706A6A1A8BDA}"/>
              </a:ext>
            </a:extLst>
          </p:cNvPr>
          <p:cNvPicPr>
            <a:picLocks noChangeAspect="1"/>
          </p:cNvPicPr>
          <p:nvPr/>
        </p:nvPicPr>
        <p:blipFill>
          <a:blip r:embed="rId3"/>
          <a:stretch>
            <a:fillRect/>
          </a:stretch>
        </p:blipFill>
        <p:spPr>
          <a:xfrm>
            <a:off x="8594368" y="3516865"/>
            <a:ext cx="1727780" cy="899885"/>
          </a:xfrm>
          <a:prstGeom prst="rect">
            <a:avLst/>
          </a:prstGeom>
        </p:spPr>
      </p:pic>
      <p:sp>
        <p:nvSpPr>
          <p:cNvPr id="8" name="TextBox 7">
            <a:extLst>
              <a:ext uri="{FF2B5EF4-FFF2-40B4-BE49-F238E27FC236}">
                <a16:creationId xmlns:a16="http://schemas.microsoft.com/office/drawing/2014/main" id="{C5A455AB-35A5-1B43-B5B8-6ECDDCCC2B59}"/>
              </a:ext>
            </a:extLst>
          </p:cNvPr>
          <p:cNvSpPr txBox="1"/>
          <p:nvPr/>
        </p:nvSpPr>
        <p:spPr>
          <a:xfrm>
            <a:off x="8640745" y="4414477"/>
            <a:ext cx="1622331" cy="923330"/>
          </a:xfrm>
          <a:prstGeom prst="rect">
            <a:avLst/>
          </a:prstGeom>
          <a:noFill/>
        </p:spPr>
        <p:txBody>
          <a:bodyPr wrap="square" rtlCol="0">
            <a:spAutoFit/>
          </a:bodyPr>
          <a:lstStyle/>
          <a:p>
            <a:pPr algn="ctr"/>
            <a:r>
              <a:rPr lang="en-US" b="1" dirty="0" err="1">
                <a:cs typeface="Open Sans Condensed Bold"/>
              </a:rPr>
              <a:t>deserialized</a:t>
            </a:r>
            <a:r>
              <a:rPr lang="en-US" dirty="0">
                <a:cs typeface="Open Sans Cond Light"/>
              </a:rPr>
              <a:t>        in-memory data</a:t>
            </a:r>
          </a:p>
        </p:txBody>
      </p:sp>
      <p:sp>
        <p:nvSpPr>
          <p:cNvPr id="9" name="TextBox 8">
            <a:extLst>
              <a:ext uri="{FF2B5EF4-FFF2-40B4-BE49-F238E27FC236}">
                <a16:creationId xmlns:a16="http://schemas.microsoft.com/office/drawing/2014/main" id="{007F3C4C-0055-A944-8190-35457B8CD98B}"/>
              </a:ext>
            </a:extLst>
          </p:cNvPr>
          <p:cNvSpPr txBox="1"/>
          <p:nvPr/>
        </p:nvSpPr>
        <p:spPr>
          <a:xfrm>
            <a:off x="2297431" y="1908052"/>
            <a:ext cx="2273266" cy="954107"/>
          </a:xfrm>
          <a:prstGeom prst="rect">
            <a:avLst/>
          </a:prstGeom>
          <a:noFill/>
        </p:spPr>
        <p:txBody>
          <a:bodyPr wrap="square" rtlCol="0">
            <a:spAutoFit/>
          </a:bodyPr>
          <a:lstStyle/>
          <a:p>
            <a:pPr algn="ctr"/>
            <a:r>
              <a:rPr lang="en-US" sz="3600" dirty="0">
                <a:solidFill>
                  <a:schemeClr val="tx1">
                    <a:lumMod val="50000"/>
                    <a:lumOff val="50000"/>
                  </a:schemeClr>
                </a:solidFill>
                <a:cs typeface="Open Sans Condensed Bold"/>
              </a:rPr>
              <a:t>up to 10x</a:t>
            </a:r>
          </a:p>
          <a:p>
            <a:pPr algn="ctr"/>
            <a:r>
              <a:rPr lang="en-US" sz="2000" dirty="0" err="1">
                <a:solidFill>
                  <a:schemeClr val="tx1">
                    <a:lumMod val="50000"/>
                    <a:lumOff val="50000"/>
                  </a:schemeClr>
                </a:solidFill>
                <a:cs typeface="Open Sans Cond Light"/>
              </a:rPr>
              <a:t>spark.apache.org</a:t>
            </a:r>
            <a:endParaRPr lang="en-US" sz="2000" dirty="0">
              <a:solidFill>
                <a:schemeClr val="tx1">
                  <a:lumMod val="50000"/>
                  <a:lumOff val="50000"/>
                </a:schemeClr>
              </a:solidFill>
              <a:cs typeface="Open Sans Cond Light"/>
            </a:endParaRPr>
          </a:p>
        </p:txBody>
      </p:sp>
      <p:sp>
        <p:nvSpPr>
          <p:cNvPr id="10" name="Freeform 9">
            <a:extLst>
              <a:ext uri="{FF2B5EF4-FFF2-40B4-BE49-F238E27FC236}">
                <a16:creationId xmlns:a16="http://schemas.microsoft.com/office/drawing/2014/main" id="{49DB57E3-FF0F-A14D-AF9F-E5482CF77F5B}"/>
              </a:ext>
            </a:extLst>
          </p:cNvPr>
          <p:cNvSpPr/>
          <p:nvPr/>
        </p:nvSpPr>
        <p:spPr>
          <a:xfrm>
            <a:off x="2702607" y="3027091"/>
            <a:ext cx="1676138" cy="612882"/>
          </a:xfrm>
          <a:custGeom>
            <a:avLst/>
            <a:gdLst>
              <a:gd name="connsiteX0" fmla="*/ 0 w 1676138"/>
              <a:gd name="connsiteY0" fmla="*/ 871367 h 900903"/>
              <a:gd name="connsiteX1" fmla="*/ 863912 w 1676138"/>
              <a:gd name="connsiteY1" fmla="*/ 41 h 900903"/>
              <a:gd name="connsiteX2" fmla="*/ 1676138 w 1676138"/>
              <a:gd name="connsiteY2" fmla="*/ 900903 h 900903"/>
              <a:gd name="connsiteX3" fmla="*/ 1676138 w 1676138"/>
              <a:gd name="connsiteY3" fmla="*/ 900903 h 900903"/>
            </a:gdLst>
            <a:ahLst/>
            <a:cxnLst>
              <a:cxn ang="0">
                <a:pos x="connsiteX0" y="connsiteY0"/>
              </a:cxn>
              <a:cxn ang="0">
                <a:pos x="connsiteX1" y="connsiteY1"/>
              </a:cxn>
              <a:cxn ang="0">
                <a:pos x="connsiteX2" y="connsiteY2"/>
              </a:cxn>
              <a:cxn ang="0">
                <a:pos x="connsiteX3" y="connsiteY3"/>
              </a:cxn>
            </a:cxnLst>
            <a:rect l="l" t="t" r="r" b="b"/>
            <a:pathLst>
              <a:path w="1676138" h="900903">
                <a:moveTo>
                  <a:pt x="0" y="871367"/>
                </a:moveTo>
                <a:cubicBezTo>
                  <a:pt x="292278" y="433242"/>
                  <a:pt x="584556" y="-4882"/>
                  <a:pt x="863912" y="41"/>
                </a:cubicBezTo>
                <a:cubicBezTo>
                  <a:pt x="1143268" y="4964"/>
                  <a:pt x="1676138" y="900903"/>
                  <a:pt x="1676138" y="900903"/>
                </a:cubicBezTo>
                <a:lnTo>
                  <a:pt x="1676138" y="900903"/>
                </a:lnTo>
              </a:path>
            </a:pathLst>
          </a:custGeom>
          <a:ln>
            <a:solidFill>
              <a:schemeClr val="bg1">
                <a:lumMod val="50000"/>
              </a:schemeClr>
            </a:solidFill>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Freeform 10">
            <a:extLst>
              <a:ext uri="{FF2B5EF4-FFF2-40B4-BE49-F238E27FC236}">
                <a16:creationId xmlns:a16="http://schemas.microsoft.com/office/drawing/2014/main" id="{004C3E77-7D22-8E42-A80A-3D6A574B0D2C}"/>
              </a:ext>
            </a:extLst>
          </p:cNvPr>
          <p:cNvSpPr/>
          <p:nvPr/>
        </p:nvSpPr>
        <p:spPr>
          <a:xfrm>
            <a:off x="5501064" y="3027091"/>
            <a:ext cx="3583268" cy="612882"/>
          </a:xfrm>
          <a:custGeom>
            <a:avLst/>
            <a:gdLst>
              <a:gd name="connsiteX0" fmla="*/ 0 w 1676138"/>
              <a:gd name="connsiteY0" fmla="*/ 871367 h 900903"/>
              <a:gd name="connsiteX1" fmla="*/ 863912 w 1676138"/>
              <a:gd name="connsiteY1" fmla="*/ 41 h 900903"/>
              <a:gd name="connsiteX2" fmla="*/ 1676138 w 1676138"/>
              <a:gd name="connsiteY2" fmla="*/ 900903 h 900903"/>
              <a:gd name="connsiteX3" fmla="*/ 1676138 w 1676138"/>
              <a:gd name="connsiteY3" fmla="*/ 900903 h 900903"/>
            </a:gdLst>
            <a:ahLst/>
            <a:cxnLst>
              <a:cxn ang="0">
                <a:pos x="connsiteX0" y="connsiteY0"/>
              </a:cxn>
              <a:cxn ang="0">
                <a:pos x="connsiteX1" y="connsiteY1"/>
              </a:cxn>
              <a:cxn ang="0">
                <a:pos x="connsiteX2" y="connsiteY2"/>
              </a:cxn>
              <a:cxn ang="0">
                <a:pos x="connsiteX3" y="connsiteY3"/>
              </a:cxn>
            </a:cxnLst>
            <a:rect l="l" t="t" r="r" b="b"/>
            <a:pathLst>
              <a:path w="1676138" h="900903">
                <a:moveTo>
                  <a:pt x="0" y="871367"/>
                </a:moveTo>
                <a:cubicBezTo>
                  <a:pt x="292278" y="433242"/>
                  <a:pt x="584556" y="-4882"/>
                  <a:pt x="863912" y="41"/>
                </a:cubicBezTo>
                <a:cubicBezTo>
                  <a:pt x="1143268" y="4964"/>
                  <a:pt x="1676138" y="900903"/>
                  <a:pt x="1676138" y="900903"/>
                </a:cubicBezTo>
                <a:lnTo>
                  <a:pt x="1676138" y="900903"/>
                </a:lnTo>
              </a:path>
            </a:pathLst>
          </a:custGeom>
          <a:ln>
            <a:solidFill>
              <a:schemeClr val="bg1">
                <a:lumMod val="50000"/>
              </a:schemeClr>
            </a:solidFill>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69F7039-61AD-3248-A7B0-8B596315EA8E}"/>
              </a:ext>
            </a:extLst>
          </p:cNvPr>
          <p:cNvSpPr txBox="1"/>
          <p:nvPr/>
        </p:nvSpPr>
        <p:spPr>
          <a:xfrm>
            <a:off x="7768686" y="1829700"/>
            <a:ext cx="2631291" cy="1261884"/>
          </a:xfrm>
          <a:prstGeom prst="rect">
            <a:avLst/>
          </a:prstGeom>
          <a:noFill/>
        </p:spPr>
        <p:txBody>
          <a:bodyPr wrap="square" rtlCol="0">
            <a:spAutoFit/>
          </a:bodyPr>
          <a:lstStyle/>
          <a:p>
            <a:pPr algn="ctr"/>
            <a:r>
              <a:rPr lang="en-US" sz="3600" dirty="0">
                <a:solidFill>
                  <a:schemeClr val="tx1">
                    <a:lumMod val="50000"/>
                    <a:lumOff val="50000"/>
                  </a:schemeClr>
                </a:solidFill>
                <a:cs typeface="Open Sans Condensed Bold"/>
              </a:rPr>
              <a:t>6x or more</a:t>
            </a:r>
          </a:p>
          <a:p>
            <a:pPr algn="ctr"/>
            <a:r>
              <a:rPr lang="en-US" sz="2000" dirty="0" err="1">
                <a:solidFill>
                  <a:schemeClr val="tx1">
                    <a:lumMod val="50000"/>
                    <a:lumOff val="50000"/>
                  </a:schemeClr>
                </a:solidFill>
                <a:cs typeface="Open Sans Cond Light"/>
              </a:rPr>
              <a:t>amplab.cs.berkeley.edu</a:t>
            </a:r>
            <a:r>
              <a:rPr lang="en-US" sz="2000" dirty="0">
                <a:solidFill>
                  <a:schemeClr val="tx1">
                    <a:lumMod val="50000"/>
                    <a:lumOff val="50000"/>
                  </a:schemeClr>
                </a:solidFill>
                <a:cs typeface="Open Sans Cond Light"/>
              </a:rPr>
              <a:t>/benchmark/</a:t>
            </a:r>
          </a:p>
        </p:txBody>
      </p:sp>
      <p:pic>
        <p:nvPicPr>
          <p:cNvPr id="13" name="Picture 12">
            <a:extLst>
              <a:ext uri="{FF2B5EF4-FFF2-40B4-BE49-F238E27FC236}">
                <a16:creationId xmlns:a16="http://schemas.microsoft.com/office/drawing/2014/main" id="{59F236A9-34CE-1047-A6EA-137DFC2BE4C0}"/>
              </a:ext>
            </a:extLst>
          </p:cNvPr>
          <p:cNvPicPr>
            <a:picLocks noChangeAspect="1"/>
          </p:cNvPicPr>
          <p:nvPr/>
        </p:nvPicPr>
        <p:blipFill>
          <a:blip r:embed="rId3"/>
          <a:stretch>
            <a:fillRect/>
          </a:stretch>
        </p:blipFill>
        <p:spPr>
          <a:xfrm>
            <a:off x="3906252" y="3516865"/>
            <a:ext cx="1727780" cy="899885"/>
          </a:xfrm>
          <a:prstGeom prst="rect">
            <a:avLst/>
          </a:prstGeom>
        </p:spPr>
      </p:pic>
      <p:pic>
        <p:nvPicPr>
          <p:cNvPr id="14" name="Picture 13">
            <a:extLst>
              <a:ext uri="{FF2B5EF4-FFF2-40B4-BE49-F238E27FC236}">
                <a16:creationId xmlns:a16="http://schemas.microsoft.com/office/drawing/2014/main" id="{A075AA67-4DAD-DE4F-9933-B3A9DF3068D6}"/>
              </a:ext>
            </a:extLst>
          </p:cNvPr>
          <p:cNvPicPr>
            <a:picLocks noChangeAspect="1"/>
          </p:cNvPicPr>
          <p:nvPr/>
        </p:nvPicPr>
        <p:blipFill>
          <a:blip r:embed="rId3"/>
          <a:stretch>
            <a:fillRect/>
          </a:stretch>
        </p:blipFill>
        <p:spPr>
          <a:xfrm>
            <a:off x="6315624" y="3516865"/>
            <a:ext cx="1727780" cy="899885"/>
          </a:xfrm>
          <a:prstGeom prst="rect">
            <a:avLst/>
          </a:prstGeom>
        </p:spPr>
      </p:pic>
      <p:cxnSp>
        <p:nvCxnSpPr>
          <p:cNvPr id="15" name="Straight Arrow Connector 14">
            <a:extLst>
              <a:ext uri="{FF2B5EF4-FFF2-40B4-BE49-F238E27FC236}">
                <a16:creationId xmlns:a16="http://schemas.microsoft.com/office/drawing/2014/main" id="{11FC9A36-F6D5-B645-8FA4-1ECD8800439B}"/>
              </a:ext>
            </a:extLst>
          </p:cNvPr>
          <p:cNvCxnSpPr/>
          <p:nvPr/>
        </p:nvCxnSpPr>
        <p:spPr>
          <a:xfrm>
            <a:off x="2628768" y="5845379"/>
            <a:ext cx="7634309" cy="0"/>
          </a:xfrm>
          <a:prstGeom prst="straightConnector1">
            <a:avLst/>
          </a:prstGeom>
          <a:ln>
            <a:tailEnd type="arrow" w="lg" len="lg"/>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7507599-BF49-CC4B-A792-9A98129C06A2}"/>
              </a:ext>
            </a:extLst>
          </p:cNvPr>
          <p:cNvSpPr txBox="1"/>
          <p:nvPr/>
        </p:nvSpPr>
        <p:spPr>
          <a:xfrm>
            <a:off x="1498894" y="5513214"/>
            <a:ext cx="1202272" cy="523220"/>
          </a:xfrm>
          <a:prstGeom prst="rect">
            <a:avLst/>
          </a:prstGeom>
          <a:noFill/>
        </p:spPr>
        <p:txBody>
          <a:bodyPr wrap="none" rtlCol="0">
            <a:spAutoFit/>
          </a:bodyPr>
          <a:lstStyle/>
          <a:p>
            <a:r>
              <a:rPr lang="en-US" sz="2800" dirty="0">
                <a:cs typeface="Open Sans Cond Light"/>
              </a:rPr>
              <a:t>Faster</a:t>
            </a:r>
          </a:p>
        </p:txBody>
      </p:sp>
      <p:sp>
        <p:nvSpPr>
          <p:cNvPr id="17" name="TextBox 16">
            <a:extLst>
              <a:ext uri="{FF2B5EF4-FFF2-40B4-BE49-F238E27FC236}">
                <a16:creationId xmlns:a16="http://schemas.microsoft.com/office/drawing/2014/main" id="{8BBC1DC5-4F5D-E745-B257-CE8A33F2BB86}"/>
              </a:ext>
            </a:extLst>
          </p:cNvPr>
          <p:cNvSpPr txBox="1"/>
          <p:nvPr/>
        </p:nvSpPr>
        <p:spPr>
          <a:xfrm>
            <a:off x="3906252" y="4414477"/>
            <a:ext cx="1483573" cy="1200329"/>
          </a:xfrm>
          <a:prstGeom prst="rect">
            <a:avLst/>
          </a:prstGeom>
          <a:noFill/>
        </p:spPr>
        <p:txBody>
          <a:bodyPr wrap="square" rtlCol="0">
            <a:spAutoFit/>
          </a:bodyPr>
          <a:lstStyle/>
          <a:p>
            <a:pPr algn="ctr"/>
            <a:r>
              <a:rPr lang="en-US" dirty="0">
                <a:cs typeface="Open Sans Cond Light"/>
              </a:rPr>
              <a:t>serialized + compressed        </a:t>
            </a:r>
            <a:r>
              <a:rPr lang="en-US" b="1" dirty="0">
                <a:cs typeface="Open Sans Condensed Bold"/>
              </a:rPr>
              <a:t>on-disk</a:t>
            </a:r>
          </a:p>
          <a:p>
            <a:pPr algn="ctr"/>
            <a:r>
              <a:rPr lang="en-US" dirty="0">
                <a:cs typeface="Open Sans Cond Light"/>
              </a:rPr>
              <a:t>data</a:t>
            </a:r>
          </a:p>
        </p:txBody>
      </p:sp>
      <p:sp>
        <p:nvSpPr>
          <p:cNvPr id="18" name="TextBox 17">
            <a:extLst>
              <a:ext uri="{FF2B5EF4-FFF2-40B4-BE49-F238E27FC236}">
                <a16:creationId xmlns:a16="http://schemas.microsoft.com/office/drawing/2014/main" id="{78368CA6-B593-BE4F-94E2-AF6A6C8BAFED}"/>
              </a:ext>
            </a:extLst>
          </p:cNvPr>
          <p:cNvSpPr txBox="1"/>
          <p:nvPr/>
        </p:nvSpPr>
        <p:spPr>
          <a:xfrm>
            <a:off x="6315624" y="4348021"/>
            <a:ext cx="1613804" cy="1200329"/>
          </a:xfrm>
          <a:prstGeom prst="rect">
            <a:avLst/>
          </a:prstGeom>
          <a:noFill/>
        </p:spPr>
        <p:txBody>
          <a:bodyPr wrap="square" rtlCol="0">
            <a:spAutoFit/>
          </a:bodyPr>
          <a:lstStyle/>
          <a:p>
            <a:pPr algn="ctr"/>
            <a:r>
              <a:rPr lang="en-US" dirty="0">
                <a:cs typeface="Open Sans Cond Light"/>
              </a:rPr>
              <a:t>serialized + compressed        </a:t>
            </a:r>
            <a:r>
              <a:rPr lang="en-US" b="1" dirty="0">
                <a:cs typeface="Open Sans Condensed Bold"/>
              </a:rPr>
              <a:t>in-memory </a:t>
            </a:r>
            <a:r>
              <a:rPr lang="en-US" dirty="0">
                <a:cs typeface="Open Sans Cond Light"/>
              </a:rPr>
              <a:t>data</a:t>
            </a:r>
          </a:p>
        </p:txBody>
      </p:sp>
      <p:sp>
        <p:nvSpPr>
          <p:cNvPr id="19" name="TextBox 18">
            <a:extLst>
              <a:ext uri="{FF2B5EF4-FFF2-40B4-BE49-F238E27FC236}">
                <a16:creationId xmlns:a16="http://schemas.microsoft.com/office/drawing/2014/main" id="{9206C438-F23A-3547-BFF2-D49AFA8DB667}"/>
              </a:ext>
            </a:extLst>
          </p:cNvPr>
          <p:cNvSpPr txBox="1"/>
          <p:nvPr/>
        </p:nvSpPr>
        <p:spPr>
          <a:xfrm>
            <a:off x="4614634" y="1825625"/>
            <a:ext cx="2602252" cy="1569660"/>
          </a:xfrm>
          <a:prstGeom prst="rect">
            <a:avLst/>
          </a:prstGeom>
          <a:noFill/>
        </p:spPr>
        <p:txBody>
          <a:bodyPr wrap="none" rtlCol="0">
            <a:spAutoFit/>
          </a:bodyPr>
          <a:lstStyle/>
          <a:p>
            <a:pPr algn="ctr"/>
            <a:r>
              <a:rPr lang="en-US" sz="2400" b="1" dirty="0">
                <a:solidFill>
                  <a:schemeClr val="tx1">
                    <a:lumMod val="50000"/>
                    <a:lumOff val="50000"/>
                  </a:schemeClr>
                </a:solidFill>
                <a:cs typeface="Open Sans Condensed Bold"/>
              </a:rPr>
              <a:t>19%</a:t>
            </a:r>
          </a:p>
          <a:p>
            <a:pPr algn="ctr"/>
            <a:r>
              <a:rPr lang="en-US" sz="2400" b="1" dirty="0">
                <a:solidFill>
                  <a:schemeClr val="tx1">
                    <a:lumMod val="50000"/>
                    <a:lumOff val="50000"/>
                  </a:schemeClr>
                </a:solidFill>
                <a:cs typeface="Open Sans Condensed Bold"/>
              </a:rPr>
              <a:t>(</a:t>
            </a:r>
            <a:r>
              <a:rPr lang="en-US" sz="2400" b="1" dirty="0" err="1">
                <a:solidFill>
                  <a:schemeClr val="tx1">
                    <a:lumMod val="50000"/>
                    <a:lumOff val="50000"/>
                  </a:schemeClr>
                </a:solidFill>
                <a:cs typeface="Open Sans Condensed Bold"/>
              </a:rPr>
              <a:t>Ousterhout</a:t>
            </a:r>
            <a:r>
              <a:rPr lang="en-US" sz="2400" b="1" dirty="0">
                <a:solidFill>
                  <a:schemeClr val="tx1">
                    <a:lumMod val="50000"/>
                    <a:lumOff val="50000"/>
                  </a:schemeClr>
                </a:solidFill>
                <a:cs typeface="Open Sans Condensed Bold"/>
              </a:rPr>
              <a:t> et al., </a:t>
            </a:r>
          </a:p>
          <a:p>
            <a:pPr algn="ctr"/>
            <a:r>
              <a:rPr lang="en-US" sz="2400" b="1" dirty="0">
                <a:solidFill>
                  <a:schemeClr val="tx1">
                    <a:lumMod val="50000"/>
                    <a:lumOff val="50000"/>
                  </a:schemeClr>
                </a:solidFill>
                <a:cs typeface="Open Sans Condensed Bold"/>
              </a:rPr>
              <a:t>NSDI 2015)</a:t>
            </a:r>
          </a:p>
          <a:p>
            <a:pPr algn="ctr"/>
            <a:endParaRPr lang="en-US" sz="2400" b="1" dirty="0">
              <a:solidFill>
                <a:schemeClr val="tx1">
                  <a:lumMod val="50000"/>
                  <a:lumOff val="50000"/>
                </a:schemeClr>
              </a:solidFill>
              <a:cs typeface="Open Sans Condensed Bold"/>
            </a:endParaRPr>
          </a:p>
        </p:txBody>
      </p:sp>
      <p:sp>
        <p:nvSpPr>
          <p:cNvPr id="20" name="Freeform 19">
            <a:extLst>
              <a:ext uri="{FF2B5EF4-FFF2-40B4-BE49-F238E27FC236}">
                <a16:creationId xmlns:a16="http://schemas.microsoft.com/office/drawing/2014/main" id="{9D1CE786-FB6D-A34B-9D3C-F8BA7131D850}"/>
              </a:ext>
            </a:extLst>
          </p:cNvPr>
          <p:cNvSpPr/>
          <p:nvPr/>
        </p:nvSpPr>
        <p:spPr>
          <a:xfrm>
            <a:off x="4988946" y="3027091"/>
            <a:ext cx="1676138" cy="612882"/>
          </a:xfrm>
          <a:custGeom>
            <a:avLst/>
            <a:gdLst>
              <a:gd name="connsiteX0" fmla="*/ 0 w 1676138"/>
              <a:gd name="connsiteY0" fmla="*/ 871367 h 900903"/>
              <a:gd name="connsiteX1" fmla="*/ 863912 w 1676138"/>
              <a:gd name="connsiteY1" fmla="*/ 41 h 900903"/>
              <a:gd name="connsiteX2" fmla="*/ 1676138 w 1676138"/>
              <a:gd name="connsiteY2" fmla="*/ 900903 h 900903"/>
              <a:gd name="connsiteX3" fmla="*/ 1676138 w 1676138"/>
              <a:gd name="connsiteY3" fmla="*/ 900903 h 900903"/>
            </a:gdLst>
            <a:ahLst/>
            <a:cxnLst>
              <a:cxn ang="0">
                <a:pos x="connsiteX0" y="connsiteY0"/>
              </a:cxn>
              <a:cxn ang="0">
                <a:pos x="connsiteX1" y="connsiteY1"/>
              </a:cxn>
              <a:cxn ang="0">
                <a:pos x="connsiteX2" y="connsiteY2"/>
              </a:cxn>
              <a:cxn ang="0">
                <a:pos x="connsiteX3" y="connsiteY3"/>
              </a:cxn>
            </a:cxnLst>
            <a:rect l="l" t="t" r="r" b="b"/>
            <a:pathLst>
              <a:path w="1676138" h="900903">
                <a:moveTo>
                  <a:pt x="0" y="871367"/>
                </a:moveTo>
                <a:cubicBezTo>
                  <a:pt x="292278" y="433242"/>
                  <a:pt x="584556" y="-4882"/>
                  <a:pt x="863912" y="41"/>
                </a:cubicBezTo>
                <a:cubicBezTo>
                  <a:pt x="1143268" y="4964"/>
                  <a:pt x="1676138" y="900903"/>
                  <a:pt x="1676138" y="900903"/>
                </a:cubicBezTo>
                <a:lnTo>
                  <a:pt x="1676138" y="900903"/>
                </a:lnTo>
              </a:path>
            </a:pathLst>
          </a:custGeom>
          <a:ln>
            <a:headEnd type="none"/>
            <a:tailEnd type="arrow"/>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5363F06-A1E6-6346-9A20-CAEC37FB0B83}"/>
              </a:ext>
            </a:extLst>
          </p:cNvPr>
          <p:cNvSpPr txBox="1"/>
          <p:nvPr/>
        </p:nvSpPr>
        <p:spPr>
          <a:xfrm>
            <a:off x="1938968" y="6244806"/>
            <a:ext cx="2279150" cy="369332"/>
          </a:xfrm>
          <a:prstGeom prst="rect">
            <a:avLst/>
          </a:prstGeom>
          <a:noFill/>
        </p:spPr>
        <p:txBody>
          <a:bodyPr wrap="none" rtlCol="0">
            <a:spAutoFit/>
          </a:bodyPr>
          <a:lstStyle/>
          <a:p>
            <a:r>
              <a:rPr lang="en-US" dirty="0"/>
              <a:t>* Batch, SQL workload</a:t>
            </a:r>
          </a:p>
        </p:txBody>
      </p:sp>
    </p:spTree>
    <p:extLst>
      <p:ext uri="{BB962C8B-B14F-4D97-AF65-F5344CB8AC3E}">
        <p14:creationId xmlns:p14="http://schemas.microsoft.com/office/powerpoint/2010/main" val="283932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45BC-10EC-5149-9991-DB369CB82CEB}"/>
              </a:ext>
            </a:extLst>
          </p:cNvPr>
          <p:cNvSpPr>
            <a:spLocks noGrp="1"/>
          </p:cNvSpPr>
          <p:nvPr>
            <p:ph type="title"/>
          </p:nvPr>
        </p:nvSpPr>
        <p:spPr>
          <a:xfrm>
            <a:off x="613609" y="260418"/>
            <a:ext cx="10515600" cy="1325563"/>
          </a:xfrm>
        </p:spPr>
        <p:txBody>
          <a:bodyPr/>
          <a:lstStyle/>
          <a:p>
            <a:r>
              <a:rPr lang="en-US" dirty="0"/>
              <a:t>Apache Nemo: A New Flexible Data Processing Framework (SNU SPL)</a:t>
            </a:r>
          </a:p>
        </p:txBody>
      </p:sp>
      <p:sp>
        <p:nvSpPr>
          <p:cNvPr id="4" name="Rectangle 3">
            <a:extLst>
              <a:ext uri="{FF2B5EF4-FFF2-40B4-BE49-F238E27FC236}">
                <a16:creationId xmlns:a16="http://schemas.microsoft.com/office/drawing/2014/main" id="{F9D934B7-B52B-AB4A-B51E-04BE4CA83967}"/>
              </a:ext>
            </a:extLst>
          </p:cNvPr>
          <p:cNvSpPr/>
          <p:nvPr/>
        </p:nvSpPr>
        <p:spPr>
          <a:xfrm>
            <a:off x="8800419" y="1021619"/>
            <a:ext cx="3332835" cy="461665"/>
          </a:xfrm>
          <a:prstGeom prst="rect">
            <a:avLst/>
          </a:prstGeom>
        </p:spPr>
        <p:txBody>
          <a:bodyPr wrap="none">
            <a:spAutoFit/>
          </a:bodyPr>
          <a:lstStyle/>
          <a:p>
            <a:r>
              <a:rPr lang="en-US" sz="2400" dirty="0"/>
              <a:t>https://</a:t>
            </a:r>
            <a:r>
              <a:rPr lang="en-US" sz="2400" dirty="0" err="1"/>
              <a:t>nemo.apache.org</a:t>
            </a:r>
            <a:endParaRPr lang="en-US" sz="2400" dirty="0"/>
          </a:p>
        </p:txBody>
      </p:sp>
      <p:sp>
        <p:nvSpPr>
          <p:cNvPr id="6" name="Rectangle 5">
            <a:extLst>
              <a:ext uri="{FF2B5EF4-FFF2-40B4-BE49-F238E27FC236}">
                <a16:creationId xmlns:a16="http://schemas.microsoft.com/office/drawing/2014/main" id="{0F7DA455-F410-E146-A16B-A07A9EB2F1A3}"/>
              </a:ext>
            </a:extLst>
          </p:cNvPr>
          <p:cNvSpPr/>
          <p:nvPr/>
        </p:nvSpPr>
        <p:spPr>
          <a:xfrm>
            <a:off x="9131215" y="207007"/>
            <a:ext cx="2671244" cy="830997"/>
          </a:xfrm>
          <a:prstGeom prst="rect">
            <a:avLst/>
          </a:prstGeom>
        </p:spPr>
        <p:txBody>
          <a:bodyPr wrap="none">
            <a:spAutoFit/>
          </a:bodyPr>
          <a:lstStyle/>
          <a:p>
            <a:r>
              <a:rPr lang="en-US" sz="2400" dirty="0"/>
              <a:t>Apache Incubation: </a:t>
            </a:r>
            <a:br>
              <a:rPr lang="en-US" sz="2400" dirty="0"/>
            </a:br>
            <a:r>
              <a:rPr lang="en-US" sz="2400" dirty="0"/>
              <a:t>Feb. 4, 2018</a:t>
            </a:r>
          </a:p>
        </p:txBody>
      </p:sp>
      <p:sp>
        <p:nvSpPr>
          <p:cNvPr id="22" name="Shape 180">
            <a:extLst>
              <a:ext uri="{FF2B5EF4-FFF2-40B4-BE49-F238E27FC236}">
                <a16:creationId xmlns:a16="http://schemas.microsoft.com/office/drawing/2014/main" id="{10308AF3-384B-3C40-B595-A80F80BA3E97}"/>
              </a:ext>
            </a:extLst>
          </p:cNvPr>
          <p:cNvSpPr/>
          <p:nvPr/>
        </p:nvSpPr>
        <p:spPr>
          <a:xfrm>
            <a:off x="2336968" y="1701316"/>
            <a:ext cx="1913215" cy="739466"/>
          </a:xfrm>
          <a:prstGeom prst="rect">
            <a:avLst/>
          </a:prstGeom>
          <a:noFill/>
          <a:ln w="2857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a:buClr>
                <a:srgbClr val="000000"/>
              </a:buClr>
              <a:buSzPct val="45833"/>
              <a:buFont typeface="Arial"/>
              <a:buNone/>
            </a:pPr>
            <a:r>
              <a:rPr lang="en-US" sz="2400" kern="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map(</a:t>
            </a:r>
            <a:r>
              <a:rPr lang="mr-IN" sz="2400" kern="0" dirty="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a:t>
            </a:r>
          </a:p>
          <a:p>
            <a:pPr>
              <a:buClr>
                <a:srgbClr val="000000"/>
              </a:buClr>
              <a:buSzPct val="45833"/>
              <a:buFont typeface="Arial"/>
              <a:buNone/>
            </a:pPr>
            <a:r>
              <a:rPr lang="en-US" sz="2400" kern="0" dirty="0">
                <a:solidFill>
                  <a:srgbClr val="000000"/>
                </a:solidFill>
                <a:latin typeface="Arial"/>
                <a:ea typeface="Arial"/>
                <a:cs typeface="Arial"/>
                <a:sym typeface="Arial"/>
              </a:rPr>
              <a:t>.reduce(</a:t>
            </a:r>
            <a:r>
              <a:rPr lang="mr-IN" sz="2400" kern="0" dirty="0">
                <a:solidFill>
                  <a:srgbClr val="000000"/>
                </a:solidFill>
                <a:latin typeface="Arial"/>
                <a:ea typeface="Arial"/>
                <a:cs typeface="Arial"/>
                <a:sym typeface="Arial"/>
              </a:rPr>
              <a:t>…</a:t>
            </a:r>
            <a:r>
              <a:rPr lang="en-US" sz="2400" kern="0" dirty="0">
                <a:solidFill>
                  <a:srgbClr val="000000"/>
                </a:solidFill>
                <a:latin typeface="Arial"/>
                <a:ea typeface="Arial"/>
                <a:cs typeface="Arial"/>
                <a:sym typeface="Arial"/>
              </a:rPr>
              <a:t>)</a:t>
            </a:r>
          </a:p>
        </p:txBody>
      </p:sp>
      <p:cxnSp>
        <p:nvCxnSpPr>
          <p:cNvPr id="24" name="Shape 183">
            <a:extLst>
              <a:ext uri="{FF2B5EF4-FFF2-40B4-BE49-F238E27FC236}">
                <a16:creationId xmlns:a16="http://schemas.microsoft.com/office/drawing/2014/main" id="{5560BD9E-9376-5541-84BA-CFED67CB9199}"/>
              </a:ext>
            </a:extLst>
          </p:cNvPr>
          <p:cNvCxnSpPr>
            <a:cxnSpLocks/>
            <a:stCxn id="22" idx="2"/>
            <a:endCxn id="29" idx="0"/>
          </p:cNvCxnSpPr>
          <p:nvPr/>
        </p:nvCxnSpPr>
        <p:spPr>
          <a:xfrm flipH="1">
            <a:off x="3274249" y="2440782"/>
            <a:ext cx="19327" cy="569235"/>
          </a:xfrm>
          <a:prstGeom prst="straightConnector1">
            <a:avLst/>
          </a:prstGeom>
          <a:noFill/>
          <a:ln w="50800" cap="flat" cmpd="sng">
            <a:solidFill>
              <a:srgbClr val="000000"/>
            </a:solidFill>
            <a:prstDash val="solid"/>
            <a:round/>
            <a:headEnd type="none" w="lg" len="lg"/>
            <a:tailEnd type="triangle" w="lg" len="lg"/>
          </a:ln>
        </p:spPr>
      </p:cxnSp>
      <p:pic>
        <p:nvPicPr>
          <p:cNvPr id="25" name="Shape 187">
            <a:extLst>
              <a:ext uri="{FF2B5EF4-FFF2-40B4-BE49-F238E27FC236}">
                <a16:creationId xmlns:a16="http://schemas.microsoft.com/office/drawing/2014/main" id="{9D3B7808-7CC6-2842-A626-A38B0EA7FB19}"/>
              </a:ext>
            </a:extLst>
          </p:cNvPr>
          <p:cNvPicPr preferRelativeResize="0"/>
          <p:nvPr/>
        </p:nvPicPr>
        <p:blipFill rotWithShape="1">
          <a:blip r:embed="rId2">
            <a:alphaModFix/>
          </a:blip>
          <a:srcRect t="29898" b="30022"/>
          <a:stretch/>
        </p:blipFill>
        <p:spPr>
          <a:xfrm>
            <a:off x="1021864" y="1640561"/>
            <a:ext cx="1194510" cy="488024"/>
          </a:xfrm>
          <a:prstGeom prst="rect">
            <a:avLst/>
          </a:prstGeom>
          <a:noFill/>
          <a:ln>
            <a:noFill/>
          </a:ln>
        </p:spPr>
      </p:pic>
      <p:pic>
        <p:nvPicPr>
          <p:cNvPr id="26" name="Picture 17">
            <a:extLst>
              <a:ext uri="{FF2B5EF4-FFF2-40B4-BE49-F238E27FC236}">
                <a16:creationId xmlns:a16="http://schemas.microsoft.com/office/drawing/2014/main" id="{281B2EFD-C31E-4443-92D9-1E8DDA9FF0FA}"/>
              </a:ext>
            </a:extLst>
          </p:cNvPr>
          <p:cNvPicPr>
            <a:picLocks noChangeAspect="1"/>
          </p:cNvPicPr>
          <p:nvPr/>
        </p:nvPicPr>
        <p:blipFill>
          <a:blip r:embed="rId3"/>
          <a:stretch>
            <a:fillRect/>
          </a:stretch>
        </p:blipFill>
        <p:spPr>
          <a:xfrm>
            <a:off x="1089779" y="2116295"/>
            <a:ext cx="1075232" cy="535206"/>
          </a:xfrm>
          <a:prstGeom prst="rect">
            <a:avLst/>
          </a:prstGeom>
        </p:spPr>
      </p:pic>
      <p:sp>
        <p:nvSpPr>
          <p:cNvPr id="27" name="Rectangle 18">
            <a:extLst>
              <a:ext uri="{FF2B5EF4-FFF2-40B4-BE49-F238E27FC236}">
                <a16:creationId xmlns:a16="http://schemas.microsoft.com/office/drawing/2014/main" id="{CC469435-9B84-6E46-819E-7DD3C9AE8DE7}"/>
              </a:ext>
            </a:extLst>
          </p:cNvPr>
          <p:cNvSpPr/>
          <p:nvPr/>
        </p:nvSpPr>
        <p:spPr>
          <a:xfrm>
            <a:off x="2216374" y="5004565"/>
            <a:ext cx="7950200" cy="17743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Runtime</a:t>
            </a:r>
          </a:p>
        </p:txBody>
      </p:sp>
      <p:sp>
        <p:nvSpPr>
          <p:cNvPr id="28" name="Rectangle 18">
            <a:extLst>
              <a:ext uri="{FF2B5EF4-FFF2-40B4-BE49-F238E27FC236}">
                <a16:creationId xmlns:a16="http://schemas.microsoft.com/office/drawing/2014/main" id="{44141D35-DEE0-5745-9F9B-45D16FF4F096}"/>
              </a:ext>
            </a:extLst>
          </p:cNvPr>
          <p:cNvSpPr/>
          <p:nvPr/>
        </p:nvSpPr>
        <p:spPr>
          <a:xfrm>
            <a:off x="2632528" y="5299577"/>
            <a:ext cx="2878742" cy="13997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a:solidFill>
                  <a:schemeClr val="tx1"/>
                </a:solidFill>
                <a:latin typeface="Arial" charset="0"/>
                <a:ea typeface="Arial" charset="0"/>
                <a:cs typeface="Arial" charset="0"/>
              </a:rPr>
              <a:t>Master</a:t>
            </a:r>
            <a:endParaRPr lang="en-US" sz="2400" dirty="0">
              <a:solidFill>
                <a:schemeClr val="tx1"/>
              </a:solidFill>
              <a:latin typeface="Arial" charset="0"/>
              <a:ea typeface="Arial" charset="0"/>
              <a:cs typeface="Arial" charset="0"/>
            </a:endParaRPr>
          </a:p>
        </p:txBody>
      </p:sp>
      <p:sp>
        <p:nvSpPr>
          <p:cNvPr id="29" name="Rectangle 18">
            <a:extLst>
              <a:ext uri="{FF2B5EF4-FFF2-40B4-BE49-F238E27FC236}">
                <a16:creationId xmlns:a16="http://schemas.microsoft.com/office/drawing/2014/main" id="{C2793F7E-DA70-CD49-AB38-5BA72555FEED}"/>
              </a:ext>
            </a:extLst>
          </p:cNvPr>
          <p:cNvSpPr/>
          <p:nvPr/>
        </p:nvSpPr>
        <p:spPr>
          <a:xfrm>
            <a:off x="2554122" y="3010017"/>
            <a:ext cx="1440253" cy="6938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Frontend</a:t>
            </a:r>
          </a:p>
        </p:txBody>
      </p:sp>
      <p:sp>
        <p:nvSpPr>
          <p:cNvPr id="30" name="Rectangle 18">
            <a:extLst>
              <a:ext uri="{FF2B5EF4-FFF2-40B4-BE49-F238E27FC236}">
                <a16:creationId xmlns:a16="http://schemas.microsoft.com/office/drawing/2014/main" id="{46A20983-575B-724C-B8FC-A31CA5428B8A}"/>
              </a:ext>
            </a:extLst>
          </p:cNvPr>
          <p:cNvSpPr/>
          <p:nvPr/>
        </p:nvSpPr>
        <p:spPr>
          <a:xfrm>
            <a:off x="4456793" y="3048814"/>
            <a:ext cx="5558078" cy="17409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Optimizer</a:t>
            </a:r>
          </a:p>
        </p:txBody>
      </p:sp>
      <p:sp>
        <p:nvSpPr>
          <p:cNvPr id="31" name="Rectangle 18">
            <a:extLst>
              <a:ext uri="{FF2B5EF4-FFF2-40B4-BE49-F238E27FC236}">
                <a16:creationId xmlns:a16="http://schemas.microsoft.com/office/drawing/2014/main" id="{EB775414-617C-E047-BD3D-B5EB24CF7244}"/>
              </a:ext>
            </a:extLst>
          </p:cNvPr>
          <p:cNvSpPr/>
          <p:nvPr/>
        </p:nvSpPr>
        <p:spPr>
          <a:xfrm>
            <a:off x="2554121" y="4060747"/>
            <a:ext cx="1440253" cy="6938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Backend</a:t>
            </a:r>
          </a:p>
        </p:txBody>
      </p:sp>
      <p:cxnSp>
        <p:nvCxnSpPr>
          <p:cNvPr id="32" name="Shape 183">
            <a:extLst>
              <a:ext uri="{FF2B5EF4-FFF2-40B4-BE49-F238E27FC236}">
                <a16:creationId xmlns:a16="http://schemas.microsoft.com/office/drawing/2014/main" id="{89F5D155-CC68-A84E-8FFE-BA8F38650051}"/>
              </a:ext>
            </a:extLst>
          </p:cNvPr>
          <p:cNvCxnSpPr>
            <a:cxnSpLocks/>
            <a:stCxn id="29" idx="3"/>
            <a:endCxn id="30" idx="1"/>
          </p:cNvCxnSpPr>
          <p:nvPr/>
        </p:nvCxnSpPr>
        <p:spPr>
          <a:xfrm>
            <a:off x="3994375" y="3356927"/>
            <a:ext cx="462418" cy="562346"/>
          </a:xfrm>
          <a:prstGeom prst="straightConnector1">
            <a:avLst/>
          </a:prstGeom>
          <a:noFill/>
          <a:ln w="50800" cap="flat" cmpd="sng">
            <a:solidFill>
              <a:schemeClr val="tx1"/>
            </a:solidFill>
            <a:prstDash val="solid"/>
            <a:round/>
            <a:headEnd type="none" w="lg" len="lg"/>
            <a:tailEnd type="triangle" w="lg" len="lg"/>
          </a:ln>
        </p:spPr>
      </p:cxnSp>
      <p:cxnSp>
        <p:nvCxnSpPr>
          <p:cNvPr id="33" name="Shape 183">
            <a:extLst>
              <a:ext uri="{FF2B5EF4-FFF2-40B4-BE49-F238E27FC236}">
                <a16:creationId xmlns:a16="http://schemas.microsoft.com/office/drawing/2014/main" id="{9A06CBCE-CB37-1246-AEA7-C0975B57ADEB}"/>
              </a:ext>
            </a:extLst>
          </p:cNvPr>
          <p:cNvCxnSpPr>
            <a:cxnSpLocks/>
            <a:stCxn id="30" idx="1"/>
            <a:endCxn id="31" idx="3"/>
          </p:cNvCxnSpPr>
          <p:nvPr/>
        </p:nvCxnSpPr>
        <p:spPr>
          <a:xfrm flipH="1">
            <a:off x="3994374" y="3919273"/>
            <a:ext cx="462419" cy="488384"/>
          </a:xfrm>
          <a:prstGeom prst="straightConnector1">
            <a:avLst/>
          </a:prstGeom>
          <a:noFill/>
          <a:ln w="50800" cap="flat" cmpd="sng">
            <a:solidFill>
              <a:schemeClr val="tx1"/>
            </a:solidFill>
            <a:prstDash val="solid"/>
            <a:round/>
            <a:headEnd type="none" w="lg" len="lg"/>
            <a:tailEnd type="triangle" w="lg" len="lg"/>
          </a:ln>
        </p:spPr>
      </p:cxnSp>
      <p:sp>
        <p:nvSpPr>
          <p:cNvPr id="34" name="Rectangle 18">
            <a:extLst>
              <a:ext uri="{FF2B5EF4-FFF2-40B4-BE49-F238E27FC236}">
                <a16:creationId xmlns:a16="http://schemas.microsoft.com/office/drawing/2014/main" id="{FF01FFB8-8008-534E-922E-5486046F0641}"/>
              </a:ext>
            </a:extLst>
          </p:cNvPr>
          <p:cNvSpPr/>
          <p:nvPr/>
        </p:nvSpPr>
        <p:spPr>
          <a:xfrm>
            <a:off x="2216374" y="2656219"/>
            <a:ext cx="7950200" cy="22464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Compiler</a:t>
            </a:r>
          </a:p>
        </p:txBody>
      </p:sp>
      <p:sp>
        <p:nvSpPr>
          <p:cNvPr id="35" name="Rectangle 18">
            <a:extLst>
              <a:ext uri="{FF2B5EF4-FFF2-40B4-BE49-F238E27FC236}">
                <a16:creationId xmlns:a16="http://schemas.microsoft.com/office/drawing/2014/main" id="{6EB74DAB-012D-4A46-B755-3B6678D2C43C}"/>
              </a:ext>
            </a:extLst>
          </p:cNvPr>
          <p:cNvSpPr/>
          <p:nvPr/>
        </p:nvSpPr>
        <p:spPr>
          <a:xfrm>
            <a:off x="3013528" y="5717225"/>
            <a:ext cx="2105872" cy="88235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Backbone</a:t>
            </a:r>
          </a:p>
        </p:txBody>
      </p:sp>
      <p:sp>
        <p:nvSpPr>
          <p:cNvPr id="36" name="Rectangle 18">
            <a:extLst>
              <a:ext uri="{FF2B5EF4-FFF2-40B4-BE49-F238E27FC236}">
                <a16:creationId xmlns:a16="http://schemas.microsoft.com/office/drawing/2014/main" id="{1E1179CD-29DD-E141-BF1F-7460F4734B86}"/>
              </a:ext>
            </a:extLst>
          </p:cNvPr>
          <p:cNvSpPr/>
          <p:nvPr/>
        </p:nvSpPr>
        <p:spPr>
          <a:xfrm>
            <a:off x="3224458" y="6123403"/>
            <a:ext cx="1652153" cy="31035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Modules</a:t>
            </a:r>
          </a:p>
        </p:txBody>
      </p:sp>
      <p:sp>
        <p:nvSpPr>
          <p:cNvPr id="37" name="Rectangle 18">
            <a:extLst>
              <a:ext uri="{FF2B5EF4-FFF2-40B4-BE49-F238E27FC236}">
                <a16:creationId xmlns:a16="http://schemas.microsoft.com/office/drawing/2014/main" id="{D5ADE469-91B3-1748-852C-3E322D0E23A8}"/>
              </a:ext>
            </a:extLst>
          </p:cNvPr>
          <p:cNvSpPr/>
          <p:nvPr/>
        </p:nvSpPr>
        <p:spPr>
          <a:xfrm>
            <a:off x="6845087" y="1588037"/>
            <a:ext cx="2987958" cy="769184"/>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charset="0"/>
              <a:ea typeface="Arial" charset="0"/>
              <a:cs typeface="Arial" charset="0"/>
            </a:endParaRPr>
          </a:p>
        </p:txBody>
      </p:sp>
      <p:sp>
        <p:nvSpPr>
          <p:cNvPr id="38" name="Rectangle 18">
            <a:extLst>
              <a:ext uri="{FF2B5EF4-FFF2-40B4-BE49-F238E27FC236}">
                <a16:creationId xmlns:a16="http://schemas.microsoft.com/office/drawing/2014/main" id="{97DD57F7-2924-1A4C-82C1-BD9A93589098}"/>
              </a:ext>
            </a:extLst>
          </p:cNvPr>
          <p:cNvSpPr/>
          <p:nvPr/>
        </p:nvSpPr>
        <p:spPr>
          <a:xfrm>
            <a:off x="6742361" y="1702374"/>
            <a:ext cx="2987958" cy="76918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rial" charset="0"/>
              <a:ea typeface="Arial" charset="0"/>
              <a:cs typeface="Arial" charset="0"/>
            </a:endParaRPr>
          </a:p>
        </p:txBody>
      </p:sp>
      <p:sp>
        <p:nvSpPr>
          <p:cNvPr id="39" name="Rectangle 18">
            <a:extLst>
              <a:ext uri="{FF2B5EF4-FFF2-40B4-BE49-F238E27FC236}">
                <a16:creationId xmlns:a16="http://schemas.microsoft.com/office/drawing/2014/main" id="{FC21816E-A43F-8A41-8A12-FB6561C6E789}"/>
              </a:ext>
            </a:extLst>
          </p:cNvPr>
          <p:cNvSpPr/>
          <p:nvPr/>
        </p:nvSpPr>
        <p:spPr>
          <a:xfrm>
            <a:off x="6613131" y="1815930"/>
            <a:ext cx="2987958" cy="769184"/>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rial" charset="0"/>
                <a:ea typeface="Arial" charset="0"/>
                <a:cs typeface="Arial" charset="0"/>
              </a:rPr>
              <a:t>Optimization pass:</a:t>
            </a:r>
          </a:p>
          <a:p>
            <a:pPr algn="ctr"/>
            <a:r>
              <a:rPr lang="en-US" sz="2400" dirty="0">
                <a:solidFill>
                  <a:schemeClr val="tx1"/>
                </a:solidFill>
                <a:latin typeface="Arial" charset="0"/>
                <a:ea typeface="Arial" charset="0"/>
                <a:cs typeface="Arial" charset="0"/>
              </a:rPr>
              <a:t>IR </a:t>
            </a:r>
            <a:r>
              <a:rPr lang="en-US" sz="2400" dirty="0">
                <a:solidFill>
                  <a:schemeClr val="tx1"/>
                </a:solidFill>
                <a:latin typeface="Arial" charset="0"/>
                <a:ea typeface="Arial" charset="0"/>
                <a:cs typeface="Arial" charset="0"/>
                <a:sym typeface="Wingdings"/>
              </a:rPr>
              <a:t> IR’</a:t>
            </a:r>
            <a:endParaRPr lang="en-US" sz="2400" dirty="0">
              <a:solidFill>
                <a:schemeClr val="tx1"/>
              </a:solidFill>
              <a:latin typeface="Arial" charset="0"/>
              <a:ea typeface="Arial" charset="0"/>
              <a:cs typeface="Arial" charset="0"/>
            </a:endParaRPr>
          </a:p>
        </p:txBody>
      </p:sp>
      <p:sp>
        <p:nvSpPr>
          <p:cNvPr id="40" name="Rectangle 5">
            <a:extLst>
              <a:ext uri="{FF2B5EF4-FFF2-40B4-BE49-F238E27FC236}">
                <a16:creationId xmlns:a16="http://schemas.microsoft.com/office/drawing/2014/main" id="{C2673F7E-7D3C-B443-87B8-C50A8CC4A75A}"/>
              </a:ext>
            </a:extLst>
          </p:cNvPr>
          <p:cNvSpPr/>
          <p:nvPr/>
        </p:nvSpPr>
        <p:spPr>
          <a:xfrm>
            <a:off x="9859549" y="1640561"/>
            <a:ext cx="1989596" cy="830997"/>
          </a:xfrm>
          <a:prstGeom prst="rect">
            <a:avLst/>
          </a:prstGeom>
        </p:spPr>
        <p:txBody>
          <a:bodyPr wrap="square">
            <a:spAutoFit/>
          </a:bodyPr>
          <a:lstStyle/>
          <a:p>
            <a:r>
              <a:rPr lang="en-US" sz="2400">
                <a:latin typeface="Arial" charset="0"/>
                <a:ea typeface="Arial" charset="0"/>
                <a:cs typeface="Arial" charset="0"/>
              </a:rPr>
              <a:t>Optimization </a:t>
            </a:r>
          </a:p>
          <a:p>
            <a:r>
              <a:rPr lang="en-US" sz="2400" dirty="0">
                <a:latin typeface="Arial" charset="0"/>
                <a:ea typeface="Arial" charset="0"/>
                <a:cs typeface="Arial" charset="0"/>
              </a:rPr>
              <a:t>policy</a:t>
            </a:r>
          </a:p>
        </p:txBody>
      </p:sp>
      <p:sp>
        <p:nvSpPr>
          <p:cNvPr id="41" name="Rectangle 5">
            <a:extLst>
              <a:ext uri="{FF2B5EF4-FFF2-40B4-BE49-F238E27FC236}">
                <a16:creationId xmlns:a16="http://schemas.microsoft.com/office/drawing/2014/main" id="{99F77EC3-4B42-2449-95FA-384CDD1DABF6}"/>
              </a:ext>
            </a:extLst>
          </p:cNvPr>
          <p:cNvSpPr/>
          <p:nvPr/>
        </p:nvSpPr>
        <p:spPr>
          <a:xfrm>
            <a:off x="4222741" y="1706773"/>
            <a:ext cx="1816337" cy="830997"/>
          </a:xfrm>
          <a:prstGeom prst="rect">
            <a:avLst/>
          </a:prstGeom>
        </p:spPr>
        <p:txBody>
          <a:bodyPr wrap="square">
            <a:spAutoFit/>
          </a:bodyPr>
          <a:lstStyle/>
          <a:p>
            <a:r>
              <a:rPr lang="en-US" sz="2400" dirty="0">
                <a:latin typeface="Arial" charset="0"/>
                <a:ea typeface="Arial" charset="0"/>
                <a:cs typeface="Arial" charset="0"/>
              </a:rPr>
              <a:t>User </a:t>
            </a:r>
          </a:p>
          <a:p>
            <a:r>
              <a:rPr lang="en-US" sz="2400" dirty="0">
                <a:latin typeface="Arial" charset="0"/>
                <a:ea typeface="Arial" charset="0"/>
                <a:cs typeface="Arial" charset="0"/>
              </a:rPr>
              <a:t>application</a:t>
            </a:r>
          </a:p>
        </p:txBody>
      </p:sp>
      <p:cxnSp>
        <p:nvCxnSpPr>
          <p:cNvPr id="42" name="Shape 183">
            <a:extLst>
              <a:ext uri="{FF2B5EF4-FFF2-40B4-BE49-F238E27FC236}">
                <a16:creationId xmlns:a16="http://schemas.microsoft.com/office/drawing/2014/main" id="{87310B1F-3BFC-CF46-9531-37ABBB6B29DE}"/>
              </a:ext>
            </a:extLst>
          </p:cNvPr>
          <p:cNvCxnSpPr>
            <a:cxnSpLocks/>
          </p:cNvCxnSpPr>
          <p:nvPr/>
        </p:nvCxnSpPr>
        <p:spPr>
          <a:xfrm>
            <a:off x="2956981" y="4754566"/>
            <a:ext cx="0" cy="704123"/>
          </a:xfrm>
          <a:prstGeom prst="straightConnector1">
            <a:avLst/>
          </a:prstGeom>
          <a:noFill/>
          <a:ln w="50800" cap="flat" cmpd="sng">
            <a:solidFill>
              <a:schemeClr val="tx1"/>
            </a:solidFill>
            <a:prstDash val="solid"/>
            <a:round/>
            <a:headEnd type="none" w="lg" len="lg"/>
            <a:tailEnd type="triangle" w="lg" len="lg"/>
          </a:ln>
        </p:spPr>
      </p:cxnSp>
      <p:cxnSp>
        <p:nvCxnSpPr>
          <p:cNvPr id="43" name="Shape 183">
            <a:extLst>
              <a:ext uri="{FF2B5EF4-FFF2-40B4-BE49-F238E27FC236}">
                <a16:creationId xmlns:a16="http://schemas.microsoft.com/office/drawing/2014/main" id="{2DB51C2A-625F-9D44-BA9C-A11DEF493638}"/>
              </a:ext>
            </a:extLst>
          </p:cNvPr>
          <p:cNvCxnSpPr>
            <a:cxnSpLocks/>
          </p:cNvCxnSpPr>
          <p:nvPr/>
        </p:nvCxnSpPr>
        <p:spPr>
          <a:xfrm flipV="1">
            <a:off x="3671645" y="4754567"/>
            <a:ext cx="7929" cy="623050"/>
          </a:xfrm>
          <a:prstGeom prst="straightConnector1">
            <a:avLst/>
          </a:prstGeom>
          <a:noFill/>
          <a:ln w="50800" cap="flat" cmpd="sng">
            <a:solidFill>
              <a:schemeClr val="tx1"/>
            </a:solidFill>
            <a:prstDash val="solid"/>
            <a:round/>
            <a:headEnd type="none" w="lg" len="lg"/>
            <a:tailEnd type="triangle" w="lg" len="lg"/>
          </a:ln>
        </p:spPr>
      </p:cxnSp>
      <p:cxnSp>
        <p:nvCxnSpPr>
          <p:cNvPr id="44" name="Shape 183">
            <a:extLst>
              <a:ext uri="{FF2B5EF4-FFF2-40B4-BE49-F238E27FC236}">
                <a16:creationId xmlns:a16="http://schemas.microsoft.com/office/drawing/2014/main" id="{1E35A16F-7DEC-A540-8CF8-513E72E10A16}"/>
              </a:ext>
            </a:extLst>
          </p:cNvPr>
          <p:cNvCxnSpPr>
            <a:cxnSpLocks/>
          </p:cNvCxnSpPr>
          <p:nvPr/>
        </p:nvCxnSpPr>
        <p:spPr>
          <a:xfrm flipV="1">
            <a:off x="5522259" y="5702906"/>
            <a:ext cx="1343509" cy="15765"/>
          </a:xfrm>
          <a:prstGeom prst="straightConnector1">
            <a:avLst/>
          </a:prstGeom>
          <a:noFill/>
          <a:ln w="50800" cap="flat" cmpd="sng">
            <a:solidFill>
              <a:schemeClr val="tx1"/>
            </a:solidFill>
            <a:prstDash val="solid"/>
            <a:round/>
            <a:headEnd type="none" w="lg" len="lg"/>
            <a:tailEnd type="triangle" w="lg" len="lg"/>
          </a:ln>
        </p:spPr>
      </p:cxnSp>
      <p:cxnSp>
        <p:nvCxnSpPr>
          <p:cNvPr id="45" name="Shape 183">
            <a:extLst>
              <a:ext uri="{FF2B5EF4-FFF2-40B4-BE49-F238E27FC236}">
                <a16:creationId xmlns:a16="http://schemas.microsoft.com/office/drawing/2014/main" id="{7FA3A270-1251-7140-A5E0-47E8371EA0AE}"/>
              </a:ext>
            </a:extLst>
          </p:cNvPr>
          <p:cNvCxnSpPr>
            <a:cxnSpLocks/>
          </p:cNvCxnSpPr>
          <p:nvPr/>
        </p:nvCxnSpPr>
        <p:spPr>
          <a:xfrm flipH="1">
            <a:off x="5511270" y="6303748"/>
            <a:ext cx="1343509" cy="15764"/>
          </a:xfrm>
          <a:prstGeom prst="straightConnector1">
            <a:avLst/>
          </a:prstGeom>
          <a:noFill/>
          <a:ln w="50800" cap="flat" cmpd="sng">
            <a:solidFill>
              <a:schemeClr val="tx1"/>
            </a:solidFill>
            <a:prstDash val="solid"/>
            <a:round/>
            <a:headEnd type="none" w="lg" len="lg"/>
            <a:tailEnd type="triangle" w="lg" len="lg"/>
          </a:ln>
        </p:spPr>
      </p:cxnSp>
      <p:sp>
        <p:nvSpPr>
          <p:cNvPr id="46" name="Rectangle 18">
            <a:extLst>
              <a:ext uri="{FF2B5EF4-FFF2-40B4-BE49-F238E27FC236}">
                <a16:creationId xmlns:a16="http://schemas.microsoft.com/office/drawing/2014/main" id="{1AC9C112-19AC-A145-BE97-68C316F82213}"/>
              </a:ext>
            </a:extLst>
          </p:cNvPr>
          <p:cNvSpPr/>
          <p:nvPr/>
        </p:nvSpPr>
        <p:spPr>
          <a:xfrm>
            <a:off x="7136129" y="5059177"/>
            <a:ext cx="2878742" cy="15672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chemeClr val="tx1"/>
              </a:solidFill>
              <a:latin typeface="Arial" charset="0"/>
              <a:ea typeface="Arial" charset="0"/>
              <a:cs typeface="Arial" charset="0"/>
            </a:endParaRPr>
          </a:p>
        </p:txBody>
      </p:sp>
      <p:sp>
        <p:nvSpPr>
          <p:cNvPr id="47" name="Rectangle 18">
            <a:extLst>
              <a:ext uri="{FF2B5EF4-FFF2-40B4-BE49-F238E27FC236}">
                <a16:creationId xmlns:a16="http://schemas.microsoft.com/office/drawing/2014/main" id="{7C2F9414-93F6-E24F-AFED-933891780170}"/>
              </a:ext>
            </a:extLst>
          </p:cNvPr>
          <p:cNvSpPr/>
          <p:nvPr/>
        </p:nvSpPr>
        <p:spPr>
          <a:xfrm>
            <a:off x="6995722" y="5165651"/>
            <a:ext cx="2878742" cy="144969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dirty="0">
              <a:solidFill>
                <a:schemeClr val="tx1"/>
              </a:solidFill>
              <a:latin typeface="Arial" charset="0"/>
              <a:ea typeface="Arial" charset="0"/>
              <a:cs typeface="Arial" charset="0"/>
            </a:endParaRPr>
          </a:p>
        </p:txBody>
      </p:sp>
      <p:sp>
        <p:nvSpPr>
          <p:cNvPr id="48" name="Rectangle 18">
            <a:extLst>
              <a:ext uri="{FF2B5EF4-FFF2-40B4-BE49-F238E27FC236}">
                <a16:creationId xmlns:a16="http://schemas.microsoft.com/office/drawing/2014/main" id="{F0E85BAD-9C99-D645-BF9F-8D05DD7D0E9A}"/>
              </a:ext>
            </a:extLst>
          </p:cNvPr>
          <p:cNvSpPr/>
          <p:nvPr/>
        </p:nvSpPr>
        <p:spPr>
          <a:xfrm>
            <a:off x="6865768" y="5296935"/>
            <a:ext cx="2878742" cy="140225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Executor</a:t>
            </a:r>
          </a:p>
        </p:txBody>
      </p:sp>
      <p:sp>
        <p:nvSpPr>
          <p:cNvPr id="49" name="Rectangle 18">
            <a:extLst>
              <a:ext uri="{FF2B5EF4-FFF2-40B4-BE49-F238E27FC236}">
                <a16:creationId xmlns:a16="http://schemas.microsoft.com/office/drawing/2014/main" id="{704C5FA5-9CA8-C047-9304-7EDAE8301F16}"/>
              </a:ext>
            </a:extLst>
          </p:cNvPr>
          <p:cNvSpPr/>
          <p:nvPr/>
        </p:nvSpPr>
        <p:spPr>
          <a:xfrm>
            <a:off x="7252203" y="5730475"/>
            <a:ext cx="2105872" cy="8848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latin typeface="Arial" charset="0"/>
                <a:ea typeface="Arial" charset="0"/>
                <a:cs typeface="Arial" charset="0"/>
              </a:rPr>
              <a:t>Backbone</a:t>
            </a:r>
          </a:p>
        </p:txBody>
      </p:sp>
      <p:sp>
        <p:nvSpPr>
          <p:cNvPr id="50" name="Rectangle 18">
            <a:extLst>
              <a:ext uri="{FF2B5EF4-FFF2-40B4-BE49-F238E27FC236}">
                <a16:creationId xmlns:a16="http://schemas.microsoft.com/office/drawing/2014/main" id="{4A51A7E7-7CCA-0946-9557-C6FA02442B7A}"/>
              </a:ext>
            </a:extLst>
          </p:cNvPr>
          <p:cNvSpPr/>
          <p:nvPr/>
        </p:nvSpPr>
        <p:spPr>
          <a:xfrm>
            <a:off x="7479062" y="6136655"/>
            <a:ext cx="1652153" cy="310359"/>
          </a:xfrm>
          <a:prstGeom prst="rect">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rial" charset="0"/>
                <a:ea typeface="Arial" charset="0"/>
                <a:cs typeface="Arial" charset="0"/>
              </a:rPr>
              <a:t>Modules</a:t>
            </a:r>
            <a:endParaRPr lang="en-US" sz="2400" dirty="0">
              <a:solidFill>
                <a:schemeClr val="tx1"/>
              </a:solidFill>
              <a:latin typeface="Arial" charset="0"/>
              <a:ea typeface="Arial" charset="0"/>
              <a:cs typeface="Arial" charset="0"/>
            </a:endParaRPr>
          </a:p>
        </p:txBody>
      </p:sp>
      <p:sp>
        <p:nvSpPr>
          <p:cNvPr id="51" name="Oval 50">
            <a:extLst>
              <a:ext uri="{FF2B5EF4-FFF2-40B4-BE49-F238E27FC236}">
                <a16:creationId xmlns:a16="http://schemas.microsoft.com/office/drawing/2014/main" id="{CD6C8A72-A465-4F44-91F0-DDD7854B48B1}"/>
              </a:ext>
            </a:extLst>
          </p:cNvPr>
          <p:cNvSpPr/>
          <p:nvPr/>
        </p:nvSpPr>
        <p:spPr>
          <a:xfrm>
            <a:off x="8010185" y="3143661"/>
            <a:ext cx="331321" cy="3313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79AB3B-E050-C141-831A-F739DEDD5641}"/>
              </a:ext>
            </a:extLst>
          </p:cNvPr>
          <p:cNvSpPr/>
          <p:nvPr/>
        </p:nvSpPr>
        <p:spPr>
          <a:xfrm>
            <a:off x="8019953" y="3656061"/>
            <a:ext cx="331321" cy="3313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FF7C3BA-2FFD-AA43-BBE6-014E4F42545A}"/>
              </a:ext>
            </a:extLst>
          </p:cNvPr>
          <p:cNvSpPr/>
          <p:nvPr/>
        </p:nvSpPr>
        <p:spPr>
          <a:xfrm>
            <a:off x="8669191" y="3427526"/>
            <a:ext cx="331321" cy="33132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FEF77DC-3D5D-F245-B011-F7769ACCB444}"/>
              </a:ext>
            </a:extLst>
          </p:cNvPr>
          <p:cNvSpPr/>
          <p:nvPr/>
        </p:nvSpPr>
        <p:spPr>
          <a:xfrm>
            <a:off x="9302571" y="3143661"/>
            <a:ext cx="331321" cy="3313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48D1B0B-3E47-6241-B776-84CFBD25C167}"/>
              </a:ext>
            </a:extLst>
          </p:cNvPr>
          <p:cNvSpPr/>
          <p:nvPr/>
        </p:nvSpPr>
        <p:spPr>
          <a:xfrm>
            <a:off x="9302571" y="3656060"/>
            <a:ext cx="331321" cy="33132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617">
            <a:extLst>
              <a:ext uri="{FF2B5EF4-FFF2-40B4-BE49-F238E27FC236}">
                <a16:creationId xmlns:a16="http://schemas.microsoft.com/office/drawing/2014/main" id="{98562F92-1064-C24F-B1C3-51912E6EBB5B}"/>
              </a:ext>
            </a:extLst>
          </p:cNvPr>
          <p:cNvSpPr/>
          <p:nvPr/>
        </p:nvSpPr>
        <p:spPr>
          <a:xfrm rot="1381555">
            <a:off x="8375447" y="3289356"/>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ight Arrow 617">
            <a:extLst>
              <a:ext uri="{FF2B5EF4-FFF2-40B4-BE49-F238E27FC236}">
                <a16:creationId xmlns:a16="http://schemas.microsoft.com/office/drawing/2014/main" id="{67FDEADB-1F72-A44E-BCA2-10EE777851E7}"/>
              </a:ext>
            </a:extLst>
          </p:cNvPr>
          <p:cNvSpPr/>
          <p:nvPr/>
        </p:nvSpPr>
        <p:spPr>
          <a:xfrm rot="1381555">
            <a:off x="9046159" y="3661088"/>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ight Arrow 617">
            <a:extLst>
              <a:ext uri="{FF2B5EF4-FFF2-40B4-BE49-F238E27FC236}">
                <a16:creationId xmlns:a16="http://schemas.microsoft.com/office/drawing/2014/main" id="{7DF4861A-579A-0E48-913C-DC417E125A31}"/>
              </a:ext>
            </a:extLst>
          </p:cNvPr>
          <p:cNvSpPr/>
          <p:nvPr/>
        </p:nvSpPr>
        <p:spPr>
          <a:xfrm rot="19800000">
            <a:off x="9014679" y="3243617"/>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ight Arrow 617">
            <a:extLst>
              <a:ext uri="{FF2B5EF4-FFF2-40B4-BE49-F238E27FC236}">
                <a16:creationId xmlns:a16="http://schemas.microsoft.com/office/drawing/2014/main" id="{993CAC6E-E8D7-5F4B-A1EA-F364B0619574}"/>
              </a:ext>
            </a:extLst>
          </p:cNvPr>
          <p:cNvSpPr/>
          <p:nvPr/>
        </p:nvSpPr>
        <p:spPr>
          <a:xfrm rot="19800000">
            <a:off x="8385992" y="3631580"/>
            <a:ext cx="261153" cy="2528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FD6A3C19-089F-B245-81D3-687ECE7969CE}"/>
              </a:ext>
            </a:extLst>
          </p:cNvPr>
          <p:cNvSpPr/>
          <p:nvPr/>
        </p:nvSpPr>
        <p:spPr>
          <a:xfrm>
            <a:off x="4874488" y="31510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1A6F72A-FA3A-AA49-80FA-05B7B8ACF020}"/>
              </a:ext>
            </a:extLst>
          </p:cNvPr>
          <p:cNvSpPr/>
          <p:nvPr/>
        </p:nvSpPr>
        <p:spPr>
          <a:xfrm>
            <a:off x="4884256" y="36634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76E0F37-3BB8-ED46-A439-064A2BBC658C}"/>
              </a:ext>
            </a:extLst>
          </p:cNvPr>
          <p:cNvSpPr/>
          <p:nvPr/>
        </p:nvSpPr>
        <p:spPr>
          <a:xfrm>
            <a:off x="5533494" y="3434918"/>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FB82C68-789F-BF4A-BDC7-8211E46F6594}"/>
              </a:ext>
            </a:extLst>
          </p:cNvPr>
          <p:cNvSpPr/>
          <p:nvPr/>
        </p:nvSpPr>
        <p:spPr>
          <a:xfrm>
            <a:off x="6166874" y="3151053"/>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F4CEB3D-599F-634A-B402-9340B9EB633A}"/>
              </a:ext>
            </a:extLst>
          </p:cNvPr>
          <p:cNvSpPr/>
          <p:nvPr/>
        </p:nvSpPr>
        <p:spPr>
          <a:xfrm>
            <a:off x="6166874" y="3663452"/>
            <a:ext cx="331321" cy="3313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17">
            <a:extLst>
              <a:ext uri="{FF2B5EF4-FFF2-40B4-BE49-F238E27FC236}">
                <a16:creationId xmlns:a16="http://schemas.microsoft.com/office/drawing/2014/main" id="{7DFFE5EA-96EF-404A-8632-67E58F25ECEF}"/>
              </a:ext>
            </a:extLst>
          </p:cNvPr>
          <p:cNvSpPr/>
          <p:nvPr/>
        </p:nvSpPr>
        <p:spPr>
          <a:xfrm rot="1381555">
            <a:off x="5239750" y="3296748"/>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ight Arrow 617">
            <a:extLst>
              <a:ext uri="{FF2B5EF4-FFF2-40B4-BE49-F238E27FC236}">
                <a16:creationId xmlns:a16="http://schemas.microsoft.com/office/drawing/2014/main" id="{1C159276-558E-294F-AA71-FE2555233CB1}"/>
              </a:ext>
            </a:extLst>
          </p:cNvPr>
          <p:cNvSpPr/>
          <p:nvPr/>
        </p:nvSpPr>
        <p:spPr>
          <a:xfrm rot="1381555">
            <a:off x="5910462" y="3668480"/>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ight Arrow 617">
            <a:extLst>
              <a:ext uri="{FF2B5EF4-FFF2-40B4-BE49-F238E27FC236}">
                <a16:creationId xmlns:a16="http://schemas.microsoft.com/office/drawing/2014/main" id="{A3D33A5A-B71F-5D45-92DB-0700B5512BCA}"/>
              </a:ext>
            </a:extLst>
          </p:cNvPr>
          <p:cNvSpPr/>
          <p:nvPr/>
        </p:nvSpPr>
        <p:spPr>
          <a:xfrm rot="19800000">
            <a:off x="5878982" y="3251009"/>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ight Arrow 617">
            <a:extLst>
              <a:ext uri="{FF2B5EF4-FFF2-40B4-BE49-F238E27FC236}">
                <a16:creationId xmlns:a16="http://schemas.microsoft.com/office/drawing/2014/main" id="{542B942E-6EB9-A749-9F4B-D3AA9F51E742}"/>
              </a:ext>
            </a:extLst>
          </p:cNvPr>
          <p:cNvSpPr/>
          <p:nvPr/>
        </p:nvSpPr>
        <p:spPr>
          <a:xfrm rot="19800000">
            <a:off x="5250295" y="3638972"/>
            <a:ext cx="261153" cy="25287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5">
            <a:extLst>
              <a:ext uri="{FF2B5EF4-FFF2-40B4-BE49-F238E27FC236}">
                <a16:creationId xmlns:a16="http://schemas.microsoft.com/office/drawing/2014/main" id="{8ED9F2C3-16D9-0B4C-8192-E43C4030264B}"/>
              </a:ext>
            </a:extLst>
          </p:cNvPr>
          <p:cNvSpPr/>
          <p:nvPr/>
        </p:nvSpPr>
        <p:spPr>
          <a:xfrm>
            <a:off x="4157316" y="3927848"/>
            <a:ext cx="3289831" cy="830997"/>
          </a:xfrm>
          <a:prstGeom prst="rect">
            <a:avLst/>
          </a:prstGeom>
        </p:spPr>
        <p:txBody>
          <a:bodyPr wrap="square">
            <a:spAutoFit/>
          </a:bodyPr>
          <a:lstStyle/>
          <a:p>
            <a:pPr algn="ctr"/>
            <a:r>
              <a:rPr lang="en-US" sz="2400" dirty="0">
                <a:latin typeface="Arial" charset="0"/>
                <a:ea typeface="Arial" charset="0"/>
                <a:cs typeface="Arial" charset="0"/>
              </a:rPr>
              <a:t>Intermediate</a:t>
            </a:r>
          </a:p>
          <a:p>
            <a:pPr algn="ctr"/>
            <a:r>
              <a:rPr lang="en-US" sz="2400" dirty="0">
                <a:latin typeface="Arial" charset="0"/>
                <a:ea typeface="Arial" charset="0"/>
                <a:cs typeface="Arial" charset="0"/>
              </a:rPr>
              <a:t>representation (IR)</a:t>
            </a:r>
          </a:p>
        </p:txBody>
      </p:sp>
      <p:sp>
        <p:nvSpPr>
          <p:cNvPr id="70" name="Rectangle 5">
            <a:extLst>
              <a:ext uri="{FF2B5EF4-FFF2-40B4-BE49-F238E27FC236}">
                <a16:creationId xmlns:a16="http://schemas.microsoft.com/office/drawing/2014/main" id="{572E5B40-6551-9E45-B529-EE7F5DD84FDC}"/>
              </a:ext>
            </a:extLst>
          </p:cNvPr>
          <p:cNvSpPr/>
          <p:nvPr/>
        </p:nvSpPr>
        <p:spPr>
          <a:xfrm>
            <a:off x="7090474" y="3955660"/>
            <a:ext cx="3289831" cy="461665"/>
          </a:xfrm>
          <a:prstGeom prst="rect">
            <a:avLst/>
          </a:prstGeom>
        </p:spPr>
        <p:txBody>
          <a:bodyPr wrap="square">
            <a:spAutoFit/>
          </a:bodyPr>
          <a:lstStyle/>
          <a:p>
            <a:pPr algn="ctr"/>
            <a:r>
              <a:rPr lang="en-US" sz="2400">
                <a:latin typeface="Arial" charset="0"/>
                <a:ea typeface="Arial" charset="0"/>
                <a:cs typeface="Arial" charset="0"/>
              </a:rPr>
              <a:t>Optimized IR</a:t>
            </a:r>
            <a:endParaRPr lang="en-US" sz="2400" dirty="0">
              <a:latin typeface="Arial" charset="0"/>
              <a:ea typeface="Arial" charset="0"/>
              <a:cs typeface="Arial" charset="0"/>
            </a:endParaRPr>
          </a:p>
        </p:txBody>
      </p:sp>
      <p:sp>
        <p:nvSpPr>
          <p:cNvPr id="71" name="Right Arrow 778">
            <a:extLst>
              <a:ext uri="{FF2B5EF4-FFF2-40B4-BE49-F238E27FC236}">
                <a16:creationId xmlns:a16="http://schemas.microsoft.com/office/drawing/2014/main" id="{9E44546D-4D2D-B349-AE81-C31B9AC92ACA}"/>
              </a:ext>
            </a:extLst>
          </p:cNvPr>
          <p:cNvSpPr/>
          <p:nvPr/>
        </p:nvSpPr>
        <p:spPr>
          <a:xfrm flipV="1">
            <a:off x="6988859" y="3477504"/>
            <a:ext cx="541395" cy="458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hape 183">
            <a:extLst>
              <a:ext uri="{FF2B5EF4-FFF2-40B4-BE49-F238E27FC236}">
                <a16:creationId xmlns:a16="http://schemas.microsoft.com/office/drawing/2014/main" id="{6B93C733-C861-644C-BBAD-A685FA523068}"/>
              </a:ext>
            </a:extLst>
          </p:cNvPr>
          <p:cNvCxnSpPr>
            <a:cxnSpLocks/>
          </p:cNvCxnSpPr>
          <p:nvPr/>
        </p:nvCxnSpPr>
        <p:spPr>
          <a:xfrm flipH="1">
            <a:off x="7356855" y="2572379"/>
            <a:ext cx="16371" cy="476435"/>
          </a:xfrm>
          <a:prstGeom prst="straightConnector1">
            <a:avLst/>
          </a:prstGeom>
          <a:noFill/>
          <a:ln w="50800" cap="flat" cmpd="sng">
            <a:solidFill>
              <a:srgbClr val="000000"/>
            </a:solidFill>
            <a:prstDash val="solid"/>
            <a:round/>
            <a:headEnd type="none" w="lg" len="lg"/>
            <a:tailEnd type="triangle" w="lg" len="lg"/>
          </a:ln>
        </p:spPr>
      </p:cxnSp>
      <p:sp>
        <p:nvSpPr>
          <p:cNvPr id="73" name="Rectangle 5">
            <a:extLst>
              <a:ext uri="{FF2B5EF4-FFF2-40B4-BE49-F238E27FC236}">
                <a16:creationId xmlns:a16="http://schemas.microsoft.com/office/drawing/2014/main" id="{9029C41D-B86D-BF4F-AA05-3D053D5E1EC1}"/>
              </a:ext>
            </a:extLst>
          </p:cNvPr>
          <p:cNvSpPr/>
          <p:nvPr/>
        </p:nvSpPr>
        <p:spPr>
          <a:xfrm>
            <a:off x="180521" y="3765408"/>
            <a:ext cx="1762021" cy="1938992"/>
          </a:xfrm>
          <a:prstGeom prst="rect">
            <a:avLst/>
          </a:prstGeom>
        </p:spPr>
        <p:txBody>
          <a:bodyPr wrap="none">
            <a:spAutoFit/>
          </a:bodyPr>
          <a:lstStyle/>
          <a:p>
            <a:r>
              <a:rPr lang="en-US" sz="2000" dirty="0">
                <a:ln>
                  <a:solidFill>
                    <a:schemeClr val="accent5">
                      <a:lumMod val="75000"/>
                    </a:schemeClr>
                  </a:solidFill>
                </a:ln>
                <a:latin typeface="Helvetica" pitchFamily="2" charset="0"/>
                <a:cs typeface="Calibri" panose="020F0502020204030204" pitchFamily="34" charset="0"/>
              </a:rPr>
              <a:t>Mentors from </a:t>
            </a:r>
            <a:br>
              <a:rPr lang="en-US" sz="2000" dirty="0">
                <a:ln>
                  <a:solidFill>
                    <a:schemeClr val="accent5">
                      <a:lumMod val="75000"/>
                    </a:schemeClr>
                  </a:solidFill>
                </a:ln>
                <a:latin typeface="Helvetica" pitchFamily="2" charset="0"/>
                <a:cs typeface="Calibri" panose="020F0502020204030204" pitchFamily="34" charset="0"/>
              </a:rPr>
            </a:br>
            <a:r>
              <a:rPr lang="en-US" sz="2000" dirty="0">
                <a:ln>
                  <a:solidFill>
                    <a:schemeClr val="accent5">
                      <a:lumMod val="75000"/>
                    </a:schemeClr>
                  </a:solidFill>
                </a:ln>
                <a:latin typeface="Helvetica" pitchFamily="2" charset="0"/>
                <a:cs typeface="Calibri" panose="020F0502020204030204" pitchFamily="34" charset="0"/>
              </a:rPr>
              <a:t>Google, </a:t>
            </a:r>
            <a:br>
              <a:rPr lang="en-US" sz="2000" dirty="0">
                <a:ln>
                  <a:solidFill>
                    <a:schemeClr val="accent5">
                      <a:lumMod val="75000"/>
                    </a:schemeClr>
                  </a:solidFill>
                </a:ln>
                <a:latin typeface="Helvetica" pitchFamily="2" charset="0"/>
                <a:cs typeface="Calibri" panose="020F0502020204030204" pitchFamily="34" charset="0"/>
              </a:rPr>
            </a:br>
            <a:r>
              <a:rPr lang="en-US" sz="2000" dirty="0">
                <a:ln>
                  <a:solidFill>
                    <a:schemeClr val="accent5">
                      <a:lumMod val="75000"/>
                    </a:schemeClr>
                  </a:solidFill>
                </a:ln>
                <a:latin typeface="Helvetica" pitchFamily="2" charset="0"/>
                <a:cs typeface="Calibri" panose="020F0502020204030204" pitchFamily="34" charset="0"/>
              </a:rPr>
              <a:t>Microsoft, </a:t>
            </a:r>
          </a:p>
          <a:p>
            <a:r>
              <a:rPr lang="en-US" sz="2000" dirty="0" err="1">
                <a:ln>
                  <a:solidFill>
                    <a:schemeClr val="accent5">
                      <a:lumMod val="75000"/>
                    </a:schemeClr>
                  </a:solidFill>
                </a:ln>
                <a:latin typeface="Helvetica" pitchFamily="2" charset="0"/>
                <a:cs typeface="Calibri" panose="020F0502020204030204" pitchFamily="34" charset="0"/>
              </a:rPr>
              <a:t>Databricks</a:t>
            </a:r>
            <a:r>
              <a:rPr lang="en-US" sz="2000" dirty="0">
                <a:ln>
                  <a:solidFill>
                    <a:schemeClr val="accent5">
                      <a:lumMod val="75000"/>
                    </a:schemeClr>
                  </a:solidFill>
                </a:ln>
                <a:latin typeface="Helvetica" pitchFamily="2" charset="0"/>
                <a:cs typeface="Calibri" panose="020F0502020204030204" pitchFamily="34" charset="0"/>
              </a:rPr>
              <a:t>, </a:t>
            </a:r>
          </a:p>
          <a:p>
            <a:r>
              <a:rPr lang="en-US" sz="2000" dirty="0" err="1">
                <a:ln>
                  <a:solidFill>
                    <a:schemeClr val="accent5">
                      <a:lumMod val="75000"/>
                    </a:schemeClr>
                  </a:solidFill>
                </a:ln>
                <a:latin typeface="Helvetica" pitchFamily="2" charset="0"/>
                <a:cs typeface="Calibri" panose="020F0502020204030204" pitchFamily="34" charset="0"/>
              </a:rPr>
              <a:t>Talend</a:t>
            </a:r>
            <a:r>
              <a:rPr lang="en-US" sz="2000" dirty="0">
                <a:ln>
                  <a:solidFill>
                    <a:schemeClr val="accent5">
                      <a:lumMod val="75000"/>
                    </a:schemeClr>
                  </a:solidFill>
                </a:ln>
                <a:latin typeface="Helvetica" pitchFamily="2" charset="0"/>
                <a:cs typeface="Calibri" panose="020F0502020204030204" pitchFamily="34" charset="0"/>
              </a:rPr>
              <a:t>, </a:t>
            </a:r>
          </a:p>
          <a:p>
            <a:r>
              <a:rPr lang="en-US" sz="2000" dirty="0" err="1">
                <a:ln>
                  <a:solidFill>
                    <a:schemeClr val="accent5">
                      <a:lumMod val="75000"/>
                    </a:schemeClr>
                  </a:solidFill>
                </a:ln>
                <a:latin typeface="Helvetica" pitchFamily="2" charset="0"/>
                <a:cs typeface="Calibri" panose="020F0502020204030204" pitchFamily="34" charset="0"/>
              </a:rPr>
              <a:t>Coupang</a:t>
            </a:r>
            <a:endParaRPr lang="en-US" sz="2000" dirty="0">
              <a:ln>
                <a:solidFill>
                  <a:schemeClr val="accent5">
                    <a:lumMod val="75000"/>
                  </a:schemeClr>
                </a:solidFill>
              </a:ln>
              <a:latin typeface="Helvetica" pitchFamily="2" charset="0"/>
              <a:cs typeface="Calibri" panose="020F0502020204030204" pitchFamily="34" charset="0"/>
            </a:endParaRPr>
          </a:p>
        </p:txBody>
      </p:sp>
    </p:spTree>
    <p:extLst>
      <p:ext uri="{BB962C8B-B14F-4D97-AF65-F5344CB8AC3E}">
        <p14:creationId xmlns:p14="http://schemas.microsoft.com/office/powerpoint/2010/main" val="197071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Datacenter for AI</a:t>
            </a:r>
            <a:endParaRPr kumimoji="1" lang="ja-JP" altLang="en-US" dirty="0"/>
          </a:p>
        </p:txBody>
      </p:sp>
      <p:sp>
        <p:nvSpPr>
          <p:cNvPr id="3" name="Content Placeholder 2"/>
          <p:cNvSpPr>
            <a:spLocks noGrp="1"/>
          </p:cNvSpPr>
          <p:nvPr>
            <p:ph idx="1"/>
          </p:nvPr>
        </p:nvSpPr>
        <p:spPr/>
        <p:txBody>
          <a:bodyPr/>
          <a:lstStyle/>
          <a:p>
            <a:r>
              <a:rPr kumimoji="1" lang="en-US" altLang="ja-JP" dirty="0"/>
              <a:t>Facebook AI</a:t>
            </a:r>
          </a:p>
          <a:p>
            <a:endParaRPr kumimoji="1" lang="en-US" altLang="ja-JP" dirty="0"/>
          </a:p>
          <a:p>
            <a:pPr marL="0" indent="0">
              <a:buNone/>
            </a:pPr>
            <a:r>
              <a:rPr kumimoji="1" lang="en-US" altLang="ja-JP" dirty="0"/>
              <a:t>“</a:t>
            </a:r>
            <a:r>
              <a:rPr lang="en-US" altLang="ja-JP" dirty="0" err="1"/>
              <a:t>FBLearner</a:t>
            </a:r>
            <a:r>
              <a:rPr lang="en-US" altLang="ja-JP" dirty="0"/>
              <a:t> Flow is used by more than 25 percent of Facebook's engineering team. Since its inception, more than a million models have been trained, and our prediction service has grown to make more than 6 million predictions per second.” (May 10, 2016)</a:t>
            </a:r>
          </a:p>
          <a:p>
            <a:pPr marL="0" indent="0">
              <a:buNone/>
            </a:pPr>
            <a:endParaRPr kumimoji="1" lang="en-US" altLang="ja-JP" dirty="0"/>
          </a:p>
          <a:p>
            <a:pPr marL="0" indent="0">
              <a:buNone/>
            </a:pPr>
            <a:r>
              <a:rPr kumimoji="1" lang="en-US" altLang="ja-JP" dirty="0"/>
              <a:t>“</a:t>
            </a:r>
            <a:r>
              <a:rPr lang="en-US" dirty="0"/>
              <a:t>Depending on the product, the online inference phase may be run tens-of-trillions of times per day.” (HPCA 2018)</a:t>
            </a:r>
          </a:p>
          <a:p>
            <a:pPr marL="0" indent="0">
              <a:buNone/>
            </a:pPr>
            <a:endParaRPr kumimoji="1" lang="en-US" altLang="ja-JP" dirty="0"/>
          </a:p>
          <a:p>
            <a:endParaRPr kumimoji="1" lang="ja-JP" altLang="en-US" dirty="0"/>
          </a:p>
        </p:txBody>
      </p:sp>
    </p:spTree>
    <p:extLst>
      <p:ext uri="{BB962C8B-B14F-4D97-AF65-F5344CB8AC3E}">
        <p14:creationId xmlns:p14="http://schemas.microsoft.com/office/powerpoint/2010/main" val="525749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20AB-0486-FD4E-A4EB-2B77F797EF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937C6A-8785-964D-AECB-44D29FA3708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08C36D0-39C6-5745-9AC1-F0439A4A08BB}"/>
              </a:ext>
            </a:extLst>
          </p:cNvPr>
          <p:cNvPicPr>
            <a:picLocks noChangeAspect="1"/>
          </p:cNvPicPr>
          <p:nvPr/>
        </p:nvPicPr>
        <p:blipFill>
          <a:blip r:embed="rId2"/>
          <a:stretch>
            <a:fillRect/>
          </a:stretch>
        </p:blipFill>
        <p:spPr>
          <a:xfrm>
            <a:off x="0" y="1689847"/>
            <a:ext cx="12192000" cy="3478306"/>
          </a:xfrm>
          <a:prstGeom prst="rect">
            <a:avLst/>
          </a:prstGeom>
        </p:spPr>
      </p:pic>
      <p:sp>
        <p:nvSpPr>
          <p:cNvPr id="5" name="TextBox 4">
            <a:extLst>
              <a:ext uri="{FF2B5EF4-FFF2-40B4-BE49-F238E27FC236}">
                <a16:creationId xmlns:a16="http://schemas.microsoft.com/office/drawing/2014/main" id="{568D51F8-0EE0-4A4F-8C73-804AF8AA2EDE}"/>
              </a:ext>
            </a:extLst>
          </p:cNvPr>
          <p:cNvSpPr txBox="1"/>
          <p:nvPr/>
        </p:nvSpPr>
        <p:spPr>
          <a:xfrm>
            <a:off x="2614613" y="5487892"/>
            <a:ext cx="7331815" cy="369332"/>
          </a:xfrm>
          <a:prstGeom prst="rect">
            <a:avLst/>
          </a:prstGeom>
          <a:noFill/>
        </p:spPr>
        <p:txBody>
          <a:bodyPr wrap="none" rtlCol="0">
            <a:spAutoFit/>
          </a:bodyPr>
          <a:lstStyle/>
          <a:p>
            <a:r>
              <a:rPr lang="en-US" dirty="0"/>
              <a:t>Facebook’s machine</a:t>
            </a:r>
            <a:r>
              <a:rPr lang="ko-KR" altLang="en-US" dirty="0"/>
              <a:t> </a:t>
            </a:r>
            <a:r>
              <a:rPr lang="en-US" altLang="ko-KR" dirty="0"/>
              <a:t>learning</a:t>
            </a:r>
            <a:r>
              <a:rPr lang="ko-KR" altLang="en-US" dirty="0"/>
              <a:t> </a:t>
            </a:r>
            <a:r>
              <a:rPr lang="en-US" altLang="ko-KR" dirty="0"/>
              <a:t>flow</a:t>
            </a:r>
            <a:r>
              <a:rPr lang="ko-KR" altLang="en-US" dirty="0"/>
              <a:t> </a:t>
            </a:r>
            <a:r>
              <a:rPr lang="en-US" altLang="ko-KR" dirty="0"/>
              <a:t>and</a:t>
            </a:r>
            <a:r>
              <a:rPr lang="ko-KR" altLang="en-US" dirty="0"/>
              <a:t> </a:t>
            </a:r>
            <a:r>
              <a:rPr lang="en-US" altLang="ko-KR" dirty="0"/>
              <a:t>infrastructure</a:t>
            </a:r>
            <a:r>
              <a:rPr lang="ko-KR" altLang="en-US" dirty="0"/>
              <a:t> </a:t>
            </a:r>
            <a:r>
              <a:rPr lang="en-US" altLang="ko-KR" dirty="0"/>
              <a:t>(Facebook, HPCA 2018)</a:t>
            </a:r>
            <a:endParaRPr lang="en-US" dirty="0"/>
          </a:p>
        </p:txBody>
      </p:sp>
    </p:spTree>
    <p:extLst>
      <p:ext uri="{BB962C8B-B14F-4D97-AF65-F5344CB8AC3E}">
        <p14:creationId xmlns:p14="http://schemas.microsoft.com/office/powerpoint/2010/main" val="1152802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7550B-FF9D-E249-9A07-EB08B87DFF44}"/>
              </a:ext>
            </a:extLst>
          </p:cNvPr>
          <p:cNvSpPr>
            <a:spLocks noGrp="1"/>
          </p:cNvSpPr>
          <p:nvPr>
            <p:ph type="title"/>
          </p:nvPr>
        </p:nvSpPr>
        <p:spPr/>
        <p:txBody>
          <a:bodyPr>
            <a:normAutofit/>
          </a:bodyPr>
          <a:lstStyle/>
          <a:p>
            <a:r>
              <a:rPr lang="en-US" dirty="0"/>
              <a:t>Datacenter for AI: </a:t>
            </a:r>
            <a:br>
              <a:rPr lang="en-US" dirty="0"/>
            </a:br>
            <a:r>
              <a:rPr lang="en-US" dirty="0"/>
              <a:t>a Server with GPUs</a:t>
            </a:r>
          </a:p>
        </p:txBody>
      </p:sp>
      <p:sp>
        <p:nvSpPr>
          <p:cNvPr id="3" name="Content Placeholder 2">
            <a:extLst>
              <a:ext uri="{FF2B5EF4-FFF2-40B4-BE49-F238E27FC236}">
                <a16:creationId xmlns:a16="http://schemas.microsoft.com/office/drawing/2014/main" id="{6839BBEA-A754-4F47-B0F6-93B70907E5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C92DCD-B9AC-DF44-B80F-ABABD6F971E5}"/>
              </a:ext>
            </a:extLst>
          </p:cNvPr>
          <p:cNvPicPr>
            <a:picLocks noChangeAspect="1"/>
          </p:cNvPicPr>
          <p:nvPr/>
        </p:nvPicPr>
        <p:blipFill>
          <a:blip r:embed="rId3"/>
          <a:stretch>
            <a:fillRect/>
          </a:stretch>
        </p:blipFill>
        <p:spPr>
          <a:xfrm>
            <a:off x="1828799" y="1690688"/>
            <a:ext cx="8735095" cy="4913491"/>
          </a:xfrm>
          <a:prstGeom prst="rect">
            <a:avLst/>
          </a:prstGeom>
        </p:spPr>
      </p:pic>
      <p:sp>
        <p:nvSpPr>
          <p:cNvPr id="6" name="Rectangle 5">
            <a:extLst>
              <a:ext uri="{FF2B5EF4-FFF2-40B4-BE49-F238E27FC236}">
                <a16:creationId xmlns:a16="http://schemas.microsoft.com/office/drawing/2014/main" id="{9A7E56E8-3898-0B4C-A3CC-A6FC40DD301E}"/>
              </a:ext>
            </a:extLst>
          </p:cNvPr>
          <p:cNvSpPr/>
          <p:nvPr/>
        </p:nvSpPr>
        <p:spPr>
          <a:xfrm>
            <a:off x="3048000" y="6070888"/>
            <a:ext cx="6096000" cy="646331"/>
          </a:xfrm>
          <a:prstGeom prst="rect">
            <a:avLst/>
          </a:prstGeom>
        </p:spPr>
        <p:txBody>
          <a:bodyPr>
            <a:spAutoFit/>
          </a:bodyPr>
          <a:lstStyle/>
          <a:p>
            <a:r>
              <a:rPr lang="en-US" dirty="0"/>
              <a:t>https://</a:t>
            </a:r>
            <a:r>
              <a:rPr lang="en-US" dirty="0" err="1"/>
              <a:t>code.facebook.com</a:t>
            </a:r>
            <a:r>
              <a:rPr lang="en-US" dirty="0"/>
              <a:t>/posts/1835166200089399/introducing-big-basin-our-next-generation-</a:t>
            </a:r>
            <a:r>
              <a:rPr lang="en-US" dirty="0" err="1"/>
              <a:t>ai</a:t>
            </a:r>
            <a:r>
              <a:rPr lang="en-US" dirty="0"/>
              <a:t>-hardware/</a:t>
            </a:r>
          </a:p>
        </p:txBody>
      </p:sp>
    </p:spTree>
    <p:extLst>
      <p:ext uri="{BB962C8B-B14F-4D97-AF65-F5344CB8AC3E}">
        <p14:creationId xmlns:p14="http://schemas.microsoft.com/office/powerpoint/2010/main" val="809434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0D582-19B2-E04D-8D39-9BE5612C19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7F1BDC-C3CC-704A-A9B3-F39B284EB908}"/>
              </a:ext>
            </a:extLst>
          </p:cNvPr>
          <p:cNvPicPr>
            <a:picLocks noChangeAspect="1"/>
          </p:cNvPicPr>
          <p:nvPr/>
        </p:nvPicPr>
        <p:blipFill>
          <a:blip r:embed="rId3"/>
          <a:stretch>
            <a:fillRect/>
          </a:stretch>
        </p:blipFill>
        <p:spPr>
          <a:xfrm>
            <a:off x="646660" y="2275033"/>
            <a:ext cx="4301448" cy="2959083"/>
          </a:xfrm>
          <a:prstGeom prst="rect">
            <a:avLst/>
          </a:prstGeom>
        </p:spPr>
      </p:pic>
      <p:sp>
        <p:nvSpPr>
          <p:cNvPr id="5" name="Title 4">
            <a:extLst>
              <a:ext uri="{FF2B5EF4-FFF2-40B4-BE49-F238E27FC236}">
                <a16:creationId xmlns:a16="http://schemas.microsoft.com/office/drawing/2014/main" id="{87043CDF-F99D-4444-A598-36F811F297E9}"/>
              </a:ext>
            </a:extLst>
          </p:cNvPr>
          <p:cNvSpPr txBox="1">
            <a:spLocks noGrp="1"/>
          </p:cNvSpPr>
          <p:nvPr>
            <p:ph type="title"/>
          </p:nvPr>
        </p:nvSpPr>
        <p:spPr>
          <a:xfrm>
            <a:off x="838200" y="677041"/>
            <a:ext cx="4109908" cy="701731"/>
          </a:xfrm>
          <a:prstGeom prst="rect">
            <a:avLst/>
          </a:prstGeom>
          <a:noFill/>
        </p:spPr>
        <p:txBody>
          <a:bodyPr wrap="none" rtlCol="0">
            <a:spAutoFit/>
          </a:bodyPr>
          <a:lstStyle/>
          <a:p>
            <a:r>
              <a:rPr lang="en-US" dirty="0"/>
              <a:t>AI-Optimized HW</a:t>
            </a:r>
          </a:p>
        </p:txBody>
      </p:sp>
      <p:sp>
        <p:nvSpPr>
          <p:cNvPr id="6" name="TextBox 5">
            <a:extLst>
              <a:ext uri="{FF2B5EF4-FFF2-40B4-BE49-F238E27FC236}">
                <a16:creationId xmlns:a16="http://schemas.microsoft.com/office/drawing/2014/main" id="{09E4739D-BF8B-AD4D-BA92-1BD56C7BBD01}"/>
              </a:ext>
            </a:extLst>
          </p:cNvPr>
          <p:cNvSpPr txBox="1"/>
          <p:nvPr/>
        </p:nvSpPr>
        <p:spPr>
          <a:xfrm>
            <a:off x="2023542" y="5311637"/>
            <a:ext cx="1276055" cy="369332"/>
          </a:xfrm>
          <a:prstGeom prst="rect">
            <a:avLst/>
          </a:prstGeom>
          <a:noFill/>
        </p:spPr>
        <p:txBody>
          <a:bodyPr wrap="none" rtlCol="0">
            <a:spAutoFit/>
          </a:bodyPr>
          <a:lstStyle/>
          <a:p>
            <a:r>
              <a:rPr lang="en-US" dirty="0"/>
              <a:t>180 TFLOPS</a:t>
            </a:r>
          </a:p>
        </p:txBody>
      </p:sp>
      <p:pic>
        <p:nvPicPr>
          <p:cNvPr id="10" name="Picture 9">
            <a:extLst>
              <a:ext uri="{FF2B5EF4-FFF2-40B4-BE49-F238E27FC236}">
                <a16:creationId xmlns:a16="http://schemas.microsoft.com/office/drawing/2014/main" id="{FC91EDE3-2E80-9244-9531-EA6BE13E5FB5}"/>
              </a:ext>
            </a:extLst>
          </p:cNvPr>
          <p:cNvPicPr>
            <a:picLocks noChangeAspect="1"/>
          </p:cNvPicPr>
          <p:nvPr/>
        </p:nvPicPr>
        <p:blipFill>
          <a:blip r:embed="rId4"/>
          <a:stretch>
            <a:fillRect/>
          </a:stretch>
        </p:blipFill>
        <p:spPr>
          <a:xfrm>
            <a:off x="5222854" y="2732182"/>
            <a:ext cx="6567504" cy="2852939"/>
          </a:xfrm>
          <a:prstGeom prst="rect">
            <a:avLst/>
          </a:prstGeom>
        </p:spPr>
      </p:pic>
      <p:sp>
        <p:nvSpPr>
          <p:cNvPr id="11" name="Rectangle 10">
            <a:extLst>
              <a:ext uri="{FF2B5EF4-FFF2-40B4-BE49-F238E27FC236}">
                <a16:creationId xmlns:a16="http://schemas.microsoft.com/office/drawing/2014/main" id="{094BF6B9-D4FE-C74B-89B9-1C624D32A241}"/>
              </a:ext>
            </a:extLst>
          </p:cNvPr>
          <p:cNvSpPr/>
          <p:nvPr/>
        </p:nvSpPr>
        <p:spPr>
          <a:xfrm>
            <a:off x="6385871" y="2198188"/>
            <a:ext cx="4003275" cy="369332"/>
          </a:xfrm>
          <a:prstGeom prst="rect">
            <a:avLst/>
          </a:prstGeom>
        </p:spPr>
        <p:txBody>
          <a:bodyPr wrap="none">
            <a:spAutoFit/>
          </a:bodyPr>
          <a:lstStyle/>
          <a:p>
            <a:r>
              <a:rPr lang="en-US" dirty="0"/>
              <a:t>A TPU Pod Includes 64 Cloud TPU Boards</a:t>
            </a:r>
          </a:p>
        </p:txBody>
      </p:sp>
      <p:sp>
        <p:nvSpPr>
          <p:cNvPr id="12" name="TextBox 11">
            <a:extLst>
              <a:ext uri="{FF2B5EF4-FFF2-40B4-BE49-F238E27FC236}">
                <a16:creationId xmlns:a16="http://schemas.microsoft.com/office/drawing/2014/main" id="{DE85BDE1-4954-7644-9135-8E0C6C8F81FD}"/>
              </a:ext>
            </a:extLst>
          </p:cNvPr>
          <p:cNvSpPr txBox="1"/>
          <p:nvPr/>
        </p:nvSpPr>
        <p:spPr>
          <a:xfrm>
            <a:off x="6962893" y="5813760"/>
            <a:ext cx="1891865" cy="400110"/>
          </a:xfrm>
          <a:prstGeom prst="rect">
            <a:avLst/>
          </a:prstGeom>
          <a:noFill/>
        </p:spPr>
        <p:txBody>
          <a:bodyPr wrap="none" rtlCol="0">
            <a:spAutoFit/>
          </a:bodyPr>
          <a:lstStyle/>
          <a:p>
            <a:r>
              <a:rPr lang="en-US" sz="2000" dirty="0"/>
              <a:t>11.52 PFLOPS</a:t>
            </a:r>
          </a:p>
        </p:txBody>
      </p:sp>
      <p:sp>
        <p:nvSpPr>
          <p:cNvPr id="13" name="Left Bracket 12">
            <a:extLst>
              <a:ext uri="{FF2B5EF4-FFF2-40B4-BE49-F238E27FC236}">
                <a16:creationId xmlns:a16="http://schemas.microsoft.com/office/drawing/2014/main" id="{65C09888-55B1-5040-9A5D-D3F7F56526DF}"/>
              </a:ext>
            </a:extLst>
          </p:cNvPr>
          <p:cNvSpPr/>
          <p:nvPr/>
        </p:nvSpPr>
        <p:spPr>
          <a:xfrm>
            <a:off x="6894722" y="5730446"/>
            <a:ext cx="186266" cy="51802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A577B34B-6B29-174B-BD89-54C0AB7EE392}"/>
              </a:ext>
            </a:extLst>
          </p:cNvPr>
          <p:cNvSpPr/>
          <p:nvPr/>
        </p:nvSpPr>
        <p:spPr>
          <a:xfrm flipH="1">
            <a:off x="8431042" y="5730446"/>
            <a:ext cx="110060" cy="51802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7113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DA34-47D0-2E4C-8A89-C44075D25FE9}"/>
              </a:ext>
            </a:extLst>
          </p:cNvPr>
          <p:cNvSpPr>
            <a:spLocks noGrp="1"/>
          </p:cNvSpPr>
          <p:nvPr>
            <p:ph type="title"/>
          </p:nvPr>
        </p:nvSpPr>
        <p:spPr/>
        <p:txBody>
          <a:bodyPr/>
          <a:lstStyle/>
          <a:p>
            <a:r>
              <a:rPr lang="en-US" dirty="0"/>
              <a:t>Datacenter for AI</a:t>
            </a:r>
          </a:p>
        </p:txBody>
      </p:sp>
      <p:sp>
        <p:nvSpPr>
          <p:cNvPr id="3" name="Content Placeholder 2">
            <a:extLst>
              <a:ext uri="{FF2B5EF4-FFF2-40B4-BE49-F238E27FC236}">
                <a16:creationId xmlns:a16="http://schemas.microsoft.com/office/drawing/2014/main" id="{0A8DDF82-503C-534F-8BDE-63930BBF7B26}"/>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67EC582E-9725-6348-A2A2-95F782D9F0B0}"/>
              </a:ext>
            </a:extLst>
          </p:cNvPr>
          <p:cNvSpPr/>
          <p:nvPr/>
        </p:nvSpPr>
        <p:spPr>
          <a:xfrm>
            <a:off x="1277821" y="4111625"/>
            <a:ext cx="1875693" cy="114886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Rectangle 4">
            <a:extLst>
              <a:ext uri="{FF2B5EF4-FFF2-40B4-BE49-F238E27FC236}">
                <a16:creationId xmlns:a16="http://schemas.microsoft.com/office/drawing/2014/main" id="{2CA87E5D-A8B1-8048-9DA8-86354F188EBC}"/>
              </a:ext>
            </a:extLst>
          </p:cNvPr>
          <p:cNvSpPr/>
          <p:nvPr/>
        </p:nvSpPr>
        <p:spPr>
          <a:xfrm>
            <a:off x="4935414" y="1825625"/>
            <a:ext cx="1875693" cy="79460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Rectangle 5">
            <a:extLst>
              <a:ext uri="{FF2B5EF4-FFF2-40B4-BE49-F238E27FC236}">
                <a16:creationId xmlns:a16="http://schemas.microsoft.com/office/drawing/2014/main" id="{23AEC4FD-B614-FA4A-ACD0-008FD50501A6}"/>
              </a:ext>
            </a:extLst>
          </p:cNvPr>
          <p:cNvSpPr/>
          <p:nvPr/>
        </p:nvSpPr>
        <p:spPr>
          <a:xfrm>
            <a:off x="3833452" y="4111625"/>
            <a:ext cx="1875693" cy="114886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a:extLst>
              <a:ext uri="{FF2B5EF4-FFF2-40B4-BE49-F238E27FC236}">
                <a16:creationId xmlns:a16="http://schemas.microsoft.com/office/drawing/2014/main" id="{F3DF7D85-BDE0-FF46-BBC0-2D4C6CBBAF12}"/>
              </a:ext>
            </a:extLst>
          </p:cNvPr>
          <p:cNvSpPr/>
          <p:nvPr/>
        </p:nvSpPr>
        <p:spPr>
          <a:xfrm>
            <a:off x="8657496" y="4111625"/>
            <a:ext cx="1875693" cy="114886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Straight Connector 7">
            <a:extLst>
              <a:ext uri="{FF2B5EF4-FFF2-40B4-BE49-F238E27FC236}">
                <a16:creationId xmlns:a16="http://schemas.microsoft.com/office/drawing/2014/main" id="{F5E0DFE6-863E-8046-9E69-EA464F5CB312}"/>
              </a:ext>
            </a:extLst>
          </p:cNvPr>
          <p:cNvCxnSpPr/>
          <p:nvPr/>
        </p:nvCxnSpPr>
        <p:spPr>
          <a:xfrm>
            <a:off x="6271846" y="4647712"/>
            <a:ext cx="1770185" cy="0"/>
          </a:xfrm>
          <a:prstGeom prst="line">
            <a:avLst/>
          </a:prstGeom>
          <a:ln w="50800">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4511CF-E89F-E147-92B6-6FE44E3C452F}"/>
              </a:ext>
            </a:extLst>
          </p:cNvPr>
          <p:cNvCxnSpPr/>
          <p:nvPr/>
        </p:nvCxnSpPr>
        <p:spPr>
          <a:xfrm>
            <a:off x="5298831" y="2058805"/>
            <a:ext cx="281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652558-5434-C14F-8711-620B004EF40D}"/>
              </a:ext>
            </a:extLst>
          </p:cNvPr>
          <p:cNvCxnSpPr/>
          <p:nvPr/>
        </p:nvCxnSpPr>
        <p:spPr>
          <a:xfrm>
            <a:off x="6142888" y="2058806"/>
            <a:ext cx="281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529648-BE88-B942-AF1E-4F9F892DD5C4}"/>
              </a:ext>
            </a:extLst>
          </p:cNvPr>
          <p:cNvCxnSpPr/>
          <p:nvPr/>
        </p:nvCxnSpPr>
        <p:spPr>
          <a:xfrm>
            <a:off x="5580185" y="2063262"/>
            <a:ext cx="703380" cy="468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BDFCB56-91C3-C247-A5F4-835A0308C385}"/>
              </a:ext>
            </a:extLst>
          </p:cNvPr>
          <p:cNvCxnSpPr/>
          <p:nvPr/>
        </p:nvCxnSpPr>
        <p:spPr>
          <a:xfrm flipH="1">
            <a:off x="5331072" y="2058805"/>
            <a:ext cx="811817" cy="473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67B748A-3139-C54F-AD82-3A1169DE8197}"/>
              </a:ext>
            </a:extLst>
          </p:cNvPr>
          <p:cNvCxnSpPr>
            <a:stCxn id="6" idx="0"/>
          </p:cNvCxnSpPr>
          <p:nvPr/>
        </p:nvCxnSpPr>
        <p:spPr>
          <a:xfrm flipV="1">
            <a:off x="2215668" y="2620229"/>
            <a:ext cx="3001101" cy="1491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380BE1A-FE96-264E-BDD6-D98D497A16FA}"/>
              </a:ext>
            </a:extLst>
          </p:cNvPr>
          <p:cNvCxnSpPr>
            <a:stCxn id="8" idx="0"/>
          </p:cNvCxnSpPr>
          <p:nvPr/>
        </p:nvCxnSpPr>
        <p:spPr>
          <a:xfrm flipV="1">
            <a:off x="4771299" y="2620229"/>
            <a:ext cx="808886" cy="1491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1B3F38-7E2E-CC46-8D0C-848C2CFE5942}"/>
              </a:ext>
            </a:extLst>
          </p:cNvPr>
          <p:cNvCxnSpPr>
            <a:stCxn id="10" idx="0"/>
          </p:cNvCxnSpPr>
          <p:nvPr/>
        </p:nvCxnSpPr>
        <p:spPr>
          <a:xfrm flipH="1" flipV="1">
            <a:off x="6518031" y="2620229"/>
            <a:ext cx="3077312" cy="149139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4F0C7-EE04-194D-855C-DDC3EE54509C}"/>
              </a:ext>
            </a:extLst>
          </p:cNvPr>
          <p:cNvSpPr txBox="1"/>
          <p:nvPr/>
        </p:nvSpPr>
        <p:spPr>
          <a:xfrm>
            <a:off x="2637445" y="2987639"/>
            <a:ext cx="3165738" cy="646331"/>
          </a:xfrm>
          <a:prstGeom prst="rect">
            <a:avLst/>
          </a:prstGeom>
          <a:noFill/>
        </p:spPr>
        <p:txBody>
          <a:bodyPr wrap="none" rtlCol="0">
            <a:spAutoFit/>
          </a:bodyPr>
          <a:lstStyle/>
          <a:p>
            <a:r>
              <a:rPr kumimoji="1" lang="en-US" altLang="ja-JP" dirty="0"/>
              <a:t>High-speed networking:</a:t>
            </a:r>
            <a:br>
              <a:rPr kumimoji="1" lang="en-US" altLang="ja-JP" dirty="0"/>
            </a:br>
            <a:r>
              <a:rPr kumimoji="1" lang="en-US" altLang="ja-JP" dirty="0"/>
              <a:t>RDMA over Ethernet/</a:t>
            </a:r>
            <a:r>
              <a:rPr kumimoji="1" lang="en-US" altLang="ja-JP" dirty="0" err="1"/>
              <a:t>Infiniband</a:t>
            </a:r>
            <a:endParaRPr kumimoji="1" lang="ja-JP" altLang="en-US" dirty="0"/>
          </a:p>
        </p:txBody>
      </p:sp>
      <p:cxnSp>
        <p:nvCxnSpPr>
          <p:cNvPr id="17" name="Straight Connector 16">
            <a:extLst>
              <a:ext uri="{FF2B5EF4-FFF2-40B4-BE49-F238E27FC236}">
                <a16:creationId xmlns:a16="http://schemas.microsoft.com/office/drawing/2014/main" id="{F2C472C0-1B41-AD41-8558-B81AFA09DAB6}"/>
              </a:ext>
            </a:extLst>
          </p:cNvPr>
          <p:cNvCxnSpPr/>
          <p:nvPr/>
        </p:nvCxnSpPr>
        <p:spPr>
          <a:xfrm>
            <a:off x="1676401" y="4647712"/>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B99DA66-8E6D-064E-AFD9-D1D1C4A9372D}"/>
              </a:ext>
            </a:extLst>
          </p:cNvPr>
          <p:cNvCxnSpPr/>
          <p:nvPr/>
        </p:nvCxnSpPr>
        <p:spPr>
          <a:xfrm>
            <a:off x="1828801" y="4659436"/>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B4DAA-3026-5141-BD93-69DC48245B24}"/>
              </a:ext>
            </a:extLst>
          </p:cNvPr>
          <p:cNvCxnSpPr/>
          <p:nvPr/>
        </p:nvCxnSpPr>
        <p:spPr>
          <a:xfrm>
            <a:off x="1981201" y="4659437"/>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C98A16-00F5-2649-BBDC-610464228FF1}"/>
              </a:ext>
            </a:extLst>
          </p:cNvPr>
          <p:cNvCxnSpPr/>
          <p:nvPr/>
        </p:nvCxnSpPr>
        <p:spPr>
          <a:xfrm>
            <a:off x="2145323" y="4647714"/>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A691A5-DFBB-8B45-BAC7-6467F063CF34}"/>
              </a:ext>
            </a:extLst>
          </p:cNvPr>
          <p:cNvCxnSpPr/>
          <p:nvPr/>
        </p:nvCxnSpPr>
        <p:spPr>
          <a:xfrm>
            <a:off x="2309444" y="4659436"/>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FD6983-E32D-C14A-A9C0-94D7E4872789}"/>
              </a:ext>
            </a:extLst>
          </p:cNvPr>
          <p:cNvCxnSpPr/>
          <p:nvPr/>
        </p:nvCxnSpPr>
        <p:spPr>
          <a:xfrm>
            <a:off x="2461844" y="4659437"/>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D07400-3826-564F-B1A7-37174D5439A0}"/>
              </a:ext>
            </a:extLst>
          </p:cNvPr>
          <p:cNvCxnSpPr/>
          <p:nvPr/>
        </p:nvCxnSpPr>
        <p:spPr>
          <a:xfrm>
            <a:off x="2614244" y="4659438"/>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FC32811-7392-624D-9484-41824068378D}"/>
              </a:ext>
            </a:extLst>
          </p:cNvPr>
          <p:cNvCxnSpPr/>
          <p:nvPr/>
        </p:nvCxnSpPr>
        <p:spPr>
          <a:xfrm>
            <a:off x="2778366" y="4659438"/>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7DE06B-5EE3-2F42-A0B0-6035034791B2}"/>
              </a:ext>
            </a:extLst>
          </p:cNvPr>
          <p:cNvCxnSpPr/>
          <p:nvPr/>
        </p:nvCxnSpPr>
        <p:spPr>
          <a:xfrm>
            <a:off x="4220314" y="4635987"/>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17E27FF-F672-F84B-8A1E-2E43734CB5F0}"/>
              </a:ext>
            </a:extLst>
          </p:cNvPr>
          <p:cNvCxnSpPr/>
          <p:nvPr/>
        </p:nvCxnSpPr>
        <p:spPr>
          <a:xfrm>
            <a:off x="4372714" y="4647711"/>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DED185-361E-0E4D-8C9D-4756E1360F3A}"/>
              </a:ext>
            </a:extLst>
          </p:cNvPr>
          <p:cNvCxnSpPr/>
          <p:nvPr/>
        </p:nvCxnSpPr>
        <p:spPr>
          <a:xfrm>
            <a:off x="4525114" y="4647712"/>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1B1D86-995A-0147-AC9D-ACCEC1050524}"/>
              </a:ext>
            </a:extLst>
          </p:cNvPr>
          <p:cNvCxnSpPr/>
          <p:nvPr/>
        </p:nvCxnSpPr>
        <p:spPr>
          <a:xfrm>
            <a:off x="4689236" y="4635989"/>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EF72B4D-FBF3-474C-8B57-433C07EEEA30}"/>
              </a:ext>
            </a:extLst>
          </p:cNvPr>
          <p:cNvCxnSpPr/>
          <p:nvPr/>
        </p:nvCxnSpPr>
        <p:spPr>
          <a:xfrm>
            <a:off x="4853357" y="4647711"/>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9A1CDA-C2CD-3C4E-97E8-F6BF9B13F0B2}"/>
              </a:ext>
            </a:extLst>
          </p:cNvPr>
          <p:cNvCxnSpPr/>
          <p:nvPr/>
        </p:nvCxnSpPr>
        <p:spPr>
          <a:xfrm>
            <a:off x="5005757" y="4647712"/>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8B4F9-C9AD-864E-B3B5-D0CA55F884CA}"/>
              </a:ext>
            </a:extLst>
          </p:cNvPr>
          <p:cNvCxnSpPr/>
          <p:nvPr/>
        </p:nvCxnSpPr>
        <p:spPr>
          <a:xfrm>
            <a:off x="5158157" y="4647713"/>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3EE4AC-5801-5F48-9322-46A1C74A14DA}"/>
              </a:ext>
            </a:extLst>
          </p:cNvPr>
          <p:cNvCxnSpPr/>
          <p:nvPr/>
        </p:nvCxnSpPr>
        <p:spPr>
          <a:xfrm>
            <a:off x="5322279" y="4647713"/>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AB0ECE-4565-5146-B69A-DFF2BD80E7E8}"/>
              </a:ext>
            </a:extLst>
          </p:cNvPr>
          <p:cNvCxnSpPr/>
          <p:nvPr/>
        </p:nvCxnSpPr>
        <p:spPr>
          <a:xfrm>
            <a:off x="9102980" y="4647709"/>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7487597-DBFF-C945-B362-9E889439F4A8}"/>
              </a:ext>
            </a:extLst>
          </p:cNvPr>
          <p:cNvCxnSpPr/>
          <p:nvPr/>
        </p:nvCxnSpPr>
        <p:spPr>
          <a:xfrm>
            <a:off x="9255380" y="4659433"/>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EE5BF4-DA4B-3340-A3C1-9F2E55165347}"/>
              </a:ext>
            </a:extLst>
          </p:cNvPr>
          <p:cNvCxnSpPr/>
          <p:nvPr/>
        </p:nvCxnSpPr>
        <p:spPr>
          <a:xfrm>
            <a:off x="9407780" y="4659434"/>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3F802A-C2C8-8A44-96E3-602C0E459FAB}"/>
              </a:ext>
            </a:extLst>
          </p:cNvPr>
          <p:cNvCxnSpPr/>
          <p:nvPr/>
        </p:nvCxnSpPr>
        <p:spPr>
          <a:xfrm>
            <a:off x="9571902" y="4647711"/>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4A9F67-3C18-7F41-882F-11BCA36F20FA}"/>
              </a:ext>
            </a:extLst>
          </p:cNvPr>
          <p:cNvCxnSpPr/>
          <p:nvPr/>
        </p:nvCxnSpPr>
        <p:spPr>
          <a:xfrm>
            <a:off x="9736023" y="4659433"/>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63D589-2FD9-6E4E-84AE-006E8CA41E6F}"/>
              </a:ext>
            </a:extLst>
          </p:cNvPr>
          <p:cNvCxnSpPr/>
          <p:nvPr/>
        </p:nvCxnSpPr>
        <p:spPr>
          <a:xfrm>
            <a:off x="9888423" y="4659434"/>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1F5DAB-E891-744D-B8C1-2FD6D5722789}"/>
              </a:ext>
            </a:extLst>
          </p:cNvPr>
          <p:cNvCxnSpPr/>
          <p:nvPr/>
        </p:nvCxnSpPr>
        <p:spPr>
          <a:xfrm>
            <a:off x="10040823" y="4659435"/>
            <a:ext cx="0" cy="612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E6E140-4025-C743-A176-34B6F8190725}"/>
              </a:ext>
            </a:extLst>
          </p:cNvPr>
          <p:cNvCxnSpPr/>
          <p:nvPr/>
        </p:nvCxnSpPr>
        <p:spPr>
          <a:xfrm>
            <a:off x="10204945" y="4659435"/>
            <a:ext cx="0" cy="612775"/>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C198301-8A38-E046-8724-499BD2CAC4F0}"/>
              </a:ext>
            </a:extLst>
          </p:cNvPr>
          <p:cNvSpPr txBox="1"/>
          <p:nvPr/>
        </p:nvSpPr>
        <p:spPr>
          <a:xfrm>
            <a:off x="1754187" y="5277583"/>
            <a:ext cx="792205" cy="369332"/>
          </a:xfrm>
          <a:prstGeom prst="rect">
            <a:avLst/>
          </a:prstGeom>
          <a:noFill/>
        </p:spPr>
        <p:txBody>
          <a:bodyPr wrap="none" rtlCol="0">
            <a:spAutoFit/>
          </a:bodyPr>
          <a:lstStyle/>
          <a:p>
            <a:r>
              <a:rPr kumimoji="1" lang="en-US" altLang="ja-JP"/>
              <a:t>GPUs</a:t>
            </a:r>
            <a:endParaRPr kumimoji="1" lang="ja-JP" altLang="en-US" dirty="0"/>
          </a:p>
        </p:txBody>
      </p:sp>
      <p:sp>
        <p:nvSpPr>
          <p:cNvPr id="42" name="TextBox 41">
            <a:extLst>
              <a:ext uri="{FF2B5EF4-FFF2-40B4-BE49-F238E27FC236}">
                <a16:creationId xmlns:a16="http://schemas.microsoft.com/office/drawing/2014/main" id="{77E349B0-D359-1E4E-83C6-4B4F44823715}"/>
              </a:ext>
            </a:extLst>
          </p:cNvPr>
          <p:cNvSpPr txBox="1"/>
          <p:nvPr/>
        </p:nvSpPr>
        <p:spPr>
          <a:xfrm>
            <a:off x="1118659" y="3725197"/>
            <a:ext cx="864339" cy="369332"/>
          </a:xfrm>
          <a:prstGeom prst="rect">
            <a:avLst/>
          </a:prstGeom>
          <a:noFill/>
        </p:spPr>
        <p:txBody>
          <a:bodyPr wrap="none" rtlCol="0">
            <a:spAutoFit/>
          </a:bodyPr>
          <a:lstStyle/>
          <a:p>
            <a:r>
              <a:rPr kumimoji="1" lang="en-US" altLang="ja-JP" dirty="0"/>
              <a:t>Server</a:t>
            </a:r>
            <a:endParaRPr kumimoji="1" lang="ja-JP" altLang="en-US" dirty="0"/>
          </a:p>
        </p:txBody>
      </p:sp>
      <p:sp>
        <p:nvSpPr>
          <p:cNvPr id="43" name="Rectangle 42">
            <a:extLst>
              <a:ext uri="{FF2B5EF4-FFF2-40B4-BE49-F238E27FC236}">
                <a16:creationId xmlns:a16="http://schemas.microsoft.com/office/drawing/2014/main" id="{E0864AA6-A835-924F-B37C-8CD520DCFF56}"/>
              </a:ext>
            </a:extLst>
          </p:cNvPr>
          <p:cNvSpPr/>
          <p:nvPr/>
        </p:nvSpPr>
        <p:spPr>
          <a:xfrm>
            <a:off x="2549768" y="5830585"/>
            <a:ext cx="7936526" cy="646331"/>
          </a:xfrm>
          <a:prstGeom prst="rect">
            <a:avLst/>
          </a:prstGeom>
        </p:spPr>
        <p:txBody>
          <a:bodyPr wrap="square">
            <a:spAutoFit/>
          </a:bodyPr>
          <a:lstStyle/>
          <a:p>
            <a:r>
              <a:rPr lang="en-US" altLang="ja-JP" dirty="0"/>
              <a:t>Distributed AI example: </a:t>
            </a:r>
            <a:br>
              <a:rPr lang="en-US" altLang="ja-JP" dirty="0"/>
            </a:br>
            <a:r>
              <a:rPr lang="en-US" altLang="ja-JP" dirty="0"/>
              <a:t>Facebook used 256 GPUs to train ImageNet in 1 hour (CVPR 2017)</a:t>
            </a:r>
            <a:endParaRPr lang="ja-JP" altLang="en-US" dirty="0"/>
          </a:p>
        </p:txBody>
      </p:sp>
      <p:sp>
        <p:nvSpPr>
          <p:cNvPr id="44" name="TextBox 43">
            <a:extLst>
              <a:ext uri="{FF2B5EF4-FFF2-40B4-BE49-F238E27FC236}">
                <a16:creationId xmlns:a16="http://schemas.microsoft.com/office/drawing/2014/main" id="{2B48491E-7A74-EE43-8658-3CF82867D277}"/>
              </a:ext>
            </a:extLst>
          </p:cNvPr>
          <p:cNvSpPr txBox="1"/>
          <p:nvPr/>
        </p:nvSpPr>
        <p:spPr>
          <a:xfrm>
            <a:off x="9043088" y="5876490"/>
            <a:ext cx="2364365" cy="369332"/>
          </a:xfrm>
          <a:prstGeom prst="rect">
            <a:avLst/>
          </a:prstGeom>
          <a:noFill/>
        </p:spPr>
        <p:txBody>
          <a:bodyPr wrap="none" rtlCol="0">
            <a:spAutoFit/>
          </a:bodyPr>
          <a:lstStyle/>
          <a:p>
            <a:r>
              <a:rPr lang="en-US" b="1" dirty="0"/>
              <a:t>Medium-to-small scale</a:t>
            </a:r>
          </a:p>
        </p:txBody>
      </p:sp>
    </p:spTree>
    <p:extLst>
      <p:ext uri="{BB962C8B-B14F-4D97-AF65-F5344CB8AC3E}">
        <p14:creationId xmlns:p14="http://schemas.microsoft.com/office/powerpoint/2010/main" val="1243658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BB4F-BE6E-7B4A-A309-0B379EAAF661}"/>
              </a:ext>
            </a:extLst>
          </p:cNvPr>
          <p:cNvSpPr>
            <a:spLocks noGrp="1"/>
          </p:cNvSpPr>
          <p:nvPr>
            <p:ph type="title"/>
          </p:nvPr>
        </p:nvSpPr>
        <p:spPr/>
        <p:txBody>
          <a:bodyPr/>
          <a:lstStyle/>
          <a:p>
            <a:r>
              <a:rPr lang="en-US" dirty="0"/>
              <a:t>AI frameworks</a:t>
            </a:r>
          </a:p>
        </p:txBody>
      </p:sp>
      <p:sp>
        <p:nvSpPr>
          <p:cNvPr id="3" name="Content Placeholder 2">
            <a:extLst>
              <a:ext uri="{FF2B5EF4-FFF2-40B4-BE49-F238E27FC236}">
                <a16:creationId xmlns:a16="http://schemas.microsoft.com/office/drawing/2014/main" id="{9BC70303-5D10-FA4C-8C48-9261F07EF4ED}"/>
              </a:ext>
            </a:extLst>
          </p:cNvPr>
          <p:cNvSpPr>
            <a:spLocks noGrp="1"/>
          </p:cNvSpPr>
          <p:nvPr>
            <p:ph idx="1"/>
          </p:nvPr>
        </p:nvSpPr>
        <p:spPr/>
        <p:txBody>
          <a:bodyPr>
            <a:normAutofit/>
          </a:bodyPr>
          <a:lstStyle/>
          <a:p>
            <a:r>
              <a:rPr lang="en-US" dirty="0"/>
              <a:t>Training: high throughput </a:t>
            </a:r>
          </a:p>
          <a:p>
            <a:pPr lvl="1"/>
            <a:r>
              <a:rPr lang="en-US" dirty="0"/>
              <a:t>Parallelism: data parallelism, model parallelism</a:t>
            </a:r>
          </a:p>
          <a:p>
            <a:pPr lvl="1"/>
            <a:r>
              <a:rPr lang="en-US" dirty="0"/>
              <a:t>Synchronization: synchronous, asynchronous</a:t>
            </a:r>
          </a:p>
          <a:p>
            <a:pPr lvl="1"/>
            <a:r>
              <a:rPr lang="en-US" dirty="0"/>
              <a:t>Synchronization architecture: parameter server, MPI</a:t>
            </a:r>
          </a:p>
          <a:p>
            <a:pPr lvl="1"/>
            <a:endParaRPr lang="en-US" dirty="0"/>
          </a:p>
          <a:p>
            <a:r>
              <a:rPr lang="en-US" dirty="0"/>
              <a:t>Inference: low latency</a:t>
            </a:r>
          </a:p>
        </p:txBody>
      </p:sp>
    </p:spTree>
    <p:extLst>
      <p:ext uri="{BB962C8B-B14F-4D97-AF65-F5344CB8AC3E}">
        <p14:creationId xmlns:p14="http://schemas.microsoft.com/office/powerpoint/2010/main" val="581726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2B099-10CC-FC49-830A-030C6F70188C}"/>
              </a:ext>
            </a:extLst>
          </p:cNvPr>
          <p:cNvSpPr>
            <a:spLocks noGrp="1"/>
          </p:cNvSpPr>
          <p:nvPr>
            <p:ph type="title"/>
          </p:nvPr>
        </p:nvSpPr>
        <p:spPr/>
        <p:txBody>
          <a:bodyPr/>
          <a:lstStyle/>
          <a:p>
            <a:r>
              <a:rPr lang="en-US" dirty="0"/>
              <a:t>AI frameworks</a:t>
            </a:r>
          </a:p>
        </p:txBody>
      </p:sp>
      <p:sp>
        <p:nvSpPr>
          <p:cNvPr id="3" name="Content Placeholder 2">
            <a:extLst>
              <a:ext uri="{FF2B5EF4-FFF2-40B4-BE49-F238E27FC236}">
                <a16:creationId xmlns:a16="http://schemas.microsoft.com/office/drawing/2014/main" id="{38DB0762-8061-A247-BA51-6DDCAFDD4973}"/>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F399FAEE-39FA-1142-846E-7B2879DECD1D}"/>
              </a:ext>
            </a:extLst>
          </p:cNvPr>
          <p:cNvSpPr/>
          <p:nvPr/>
        </p:nvSpPr>
        <p:spPr>
          <a:xfrm>
            <a:off x="838200" y="2951430"/>
            <a:ext cx="4992232" cy="22271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4">
            <a:extLst>
              <a:ext uri="{FF2B5EF4-FFF2-40B4-BE49-F238E27FC236}">
                <a16:creationId xmlns:a16="http://schemas.microsoft.com/office/drawing/2014/main" id="{F224977F-4A68-3443-9047-B44E21A6EFD3}"/>
              </a:ext>
            </a:extLst>
          </p:cNvPr>
          <p:cNvSpPr/>
          <p:nvPr/>
        </p:nvSpPr>
        <p:spPr>
          <a:xfrm>
            <a:off x="982313" y="3093353"/>
            <a:ext cx="4704005" cy="1815882"/>
          </a:xfrm>
          <a:prstGeom prst="rect">
            <a:avLst/>
          </a:prstGeom>
        </p:spPr>
        <p:txBody>
          <a:bodyPr wrap="square">
            <a:spAutoFit/>
          </a:bodyPr>
          <a:lstStyle/>
          <a:p>
            <a:pPr algn="ctr"/>
            <a:r>
              <a:rPr lang="en-US" sz="2800" b="1" dirty="0"/>
              <a:t>Define-and-run</a:t>
            </a:r>
          </a:p>
          <a:p>
            <a:pPr algn="ctr"/>
            <a:r>
              <a:rPr lang="en-US" sz="2800" dirty="0"/>
              <a:t>(</a:t>
            </a:r>
            <a:r>
              <a:rPr lang="en-US" sz="2800" dirty="0" err="1"/>
              <a:t>Tensorflow</a:t>
            </a:r>
            <a:r>
              <a:rPr lang="en-US" sz="2800" dirty="0"/>
              <a:t>, Caffe2, </a:t>
            </a:r>
            <a:r>
              <a:rPr lang="en-US" sz="2800" dirty="0" err="1"/>
              <a:t>MxNet</a:t>
            </a:r>
            <a:r>
              <a:rPr lang="en-US" sz="2800" dirty="0"/>
              <a:t>)</a:t>
            </a:r>
            <a:r>
              <a:rPr lang="en-US" sz="2800" b="1" dirty="0"/>
              <a:t>                               </a:t>
            </a:r>
          </a:p>
          <a:p>
            <a:pPr marL="285750" indent="-285750">
              <a:buFont typeface="Wingdings" pitchFamily="2" charset="2"/>
              <a:buChar char="ü"/>
            </a:pPr>
            <a:r>
              <a:rPr lang="en-US" sz="2800" dirty="0"/>
              <a:t>Create a computation graph</a:t>
            </a:r>
          </a:p>
          <a:p>
            <a:pPr marL="285750" indent="-285750">
              <a:buFont typeface="Wingdings" pitchFamily="2" charset="2"/>
              <a:buChar char="ü"/>
            </a:pPr>
            <a:r>
              <a:rPr lang="en-US" sz="2800" dirty="0"/>
              <a:t>Execute the graph</a:t>
            </a:r>
          </a:p>
        </p:txBody>
      </p:sp>
      <p:sp>
        <p:nvSpPr>
          <p:cNvPr id="6" name="Rectangle 5">
            <a:extLst>
              <a:ext uri="{FF2B5EF4-FFF2-40B4-BE49-F238E27FC236}">
                <a16:creationId xmlns:a16="http://schemas.microsoft.com/office/drawing/2014/main" id="{F505D279-0645-CA46-9BA8-17FBD64A7F93}"/>
              </a:ext>
            </a:extLst>
          </p:cNvPr>
          <p:cNvSpPr/>
          <p:nvPr/>
        </p:nvSpPr>
        <p:spPr>
          <a:xfrm>
            <a:off x="6310258" y="2951430"/>
            <a:ext cx="5041273" cy="22271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Rectangle 6">
            <a:extLst>
              <a:ext uri="{FF2B5EF4-FFF2-40B4-BE49-F238E27FC236}">
                <a16:creationId xmlns:a16="http://schemas.microsoft.com/office/drawing/2014/main" id="{EA40224D-B753-E840-A390-D409AABDB265}"/>
              </a:ext>
            </a:extLst>
          </p:cNvPr>
          <p:cNvSpPr/>
          <p:nvPr/>
        </p:nvSpPr>
        <p:spPr>
          <a:xfrm>
            <a:off x="7660024" y="3524240"/>
            <a:ext cx="2461761" cy="954107"/>
          </a:xfrm>
          <a:prstGeom prst="rect">
            <a:avLst/>
          </a:prstGeom>
        </p:spPr>
        <p:txBody>
          <a:bodyPr wrap="square">
            <a:spAutoFit/>
          </a:bodyPr>
          <a:lstStyle/>
          <a:p>
            <a:r>
              <a:rPr lang="en-US" sz="2800" b="1" dirty="0"/>
              <a:t>Define-by-run                               </a:t>
            </a:r>
          </a:p>
          <a:p>
            <a:r>
              <a:rPr lang="en-US" sz="2800" dirty="0"/>
              <a:t>    (</a:t>
            </a:r>
            <a:r>
              <a:rPr lang="en-US" sz="2800" dirty="0" err="1"/>
              <a:t>PyTorch</a:t>
            </a:r>
            <a:r>
              <a:rPr lang="en-US" sz="2800" dirty="0"/>
              <a:t>)</a:t>
            </a:r>
          </a:p>
        </p:txBody>
      </p:sp>
    </p:spTree>
    <p:extLst>
      <p:ext uri="{BB962C8B-B14F-4D97-AF65-F5344CB8AC3E}">
        <p14:creationId xmlns:p14="http://schemas.microsoft.com/office/powerpoint/2010/main" val="3374187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4447-A296-D94E-AFAA-9CCE8772D51F}"/>
              </a:ext>
            </a:extLst>
          </p:cNvPr>
          <p:cNvSpPr>
            <a:spLocks noGrp="1"/>
          </p:cNvSpPr>
          <p:nvPr>
            <p:ph type="title"/>
          </p:nvPr>
        </p:nvSpPr>
        <p:spPr/>
        <p:txBody>
          <a:bodyPr/>
          <a:lstStyle/>
          <a:p>
            <a:r>
              <a:rPr lang="en-US" dirty="0"/>
              <a:t>AI framework example: </a:t>
            </a:r>
            <a:r>
              <a:rPr lang="en-US" dirty="0" err="1"/>
              <a:t>Tensorflow</a:t>
            </a:r>
            <a:endParaRPr lang="en-US" dirty="0"/>
          </a:p>
        </p:txBody>
      </p:sp>
      <p:sp>
        <p:nvSpPr>
          <p:cNvPr id="3" name="Content Placeholder 2">
            <a:extLst>
              <a:ext uri="{FF2B5EF4-FFF2-40B4-BE49-F238E27FC236}">
                <a16:creationId xmlns:a16="http://schemas.microsoft.com/office/drawing/2014/main" id="{593BF260-8B78-FF43-BD05-1B876D59A8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1CC396-58AB-314F-9061-D31114C9527C}"/>
              </a:ext>
            </a:extLst>
          </p:cNvPr>
          <p:cNvPicPr>
            <a:picLocks noChangeAspect="1"/>
          </p:cNvPicPr>
          <p:nvPr/>
        </p:nvPicPr>
        <p:blipFill>
          <a:blip r:embed="rId3"/>
          <a:stretch>
            <a:fillRect/>
          </a:stretch>
        </p:blipFill>
        <p:spPr>
          <a:xfrm>
            <a:off x="1101686" y="1447321"/>
            <a:ext cx="9999643" cy="3390788"/>
          </a:xfrm>
          <a:prstGeom prst="rect">
            <a:avLst/>
          </a:prstGeom>
        </p:spPr>
      </p:pic>
      <p:pic>
        <p:nvPicPr>
          <p:cNvPr id="5" name="Picture 4">
            <a:extLst>
              <a:ext uri="{FF2B5EF4-FFF2-40B4-BE49-F238E27FC236}">
                <a16:creationId xmlns:a16="http://schemas.microsoft.com/office/drawing/2014/main" id="{06D53361-3A94-0644-9062-5E3854AEE305}"/>
              </a:ext>
            </a:extLst>
          </p:cNvPr>
          <p:cNvPicPr>
            <a:picLocks noChangeAspect="1"/>
          </p:cNvPicPr>
          <p:nvPr/>
        </p:nvPicPr>
        <p:blipFill>
          <a:blip r:embed="rId4"/>
          <a:stretch>
            <a:fillRect/>
          </a:stretch>
        </p:blipFill>
        <p:spPr>
          <a:xfrm rot="5400000">
            <a:off x="3906331" y="4144719"/>
            <a:ext cx="1991075" cy="3377855"/>
          </a:xfrm>
          <a:prstGeom prst="rect">
            <a:avLst/>
          </a:prstGeom>
        </p:spPr>
      </p:pic>
      <p:sp>
        <p:nvSpPr>
          <p:cNvPr id="6" name="Rectangle 5">
            <a:extLst>
              <a:ext uri="{FF2B5EF4-FFF2-40B4-BE49-F238E27FC236}">
                <a16:creationId xmlns:a16="http://schemas.microsoft.com/office/drawing/2014/main" id="{5878311B-ED40-E34E-9C62-AF42DB5BA246}"/>
              </a:ext>
            </a:extLst>
          </p:cNvPr>
          <p:cNvSpPr/>
          <p:nvPr/>
        </p:nvSpPr>
        <p:spPr>
          <a:xfrm>
            <a:off x="8850191" y="5807631"/>
            <a:ext cx="1962845" cy="369332"/>
          </a:xfrm>
          <a:prstGeom prst="rect">
            <a:avLst/>
          </a:prstGeom>
        </p:spPr>
        <p:txBody>
          <a:bodyPr wrap="none">
            <a:spAutoFit/>
          </a:bodyPr>
          <a:lstStyle/>
          <a:p>
            <a:r>
              <a:rPr lang="en-US" dirty="0"/>
              <a:t>(</a:t>
            </a:r>
            <a:r>
              <a:rPr lang="en-US" dirty="0" err="1"/>
              <a:t>Abadi</a:t>
            </a:r>
            <a:r>
              <a:rPr lang="en-US" dirty="0"/>
              <a:t> et al., 2015)</a:t>
            </a:r>
          </a:p>
        </p:txBody>
      </p:sp>
      <p:sp>
        <p:nvSpPr>
          <p:cNvPr id="7" name="TextBox 6">
            <a:extLst>
              <a:ext uri="{FF2B5EF4-FFF2-40B4-BE49-F238E27FC236}">
                <a16:creationId xmlns:a16="http://schemas.microsoft.com/office/drawing/2014/main" id="{FBAAE726-1A2E-2240-A236-FCAE55A735A6}"/>
              </a:ext>
            </a:extLst>
          </p:cNvPr>
          <p:cNvSpPr txBox="1"/>
          <p:nvPr/>
        </p:nvSpPr>
        <p:spPr>
          <a:xfrm>
            <a:off x="6490410" y="1447321"/>
            <a:ext cx="4719562" cy="584775"/>
          </a:xfrm>
          <a:prstGeom prst="rect">
            <a:avLst/>
          </a:prstGeom>
          <a:noFill/>
        </p:spPr>
        <p:txBody>
          <a:bodyPr wrap="none" rtlCol="0">
            <a:spAutoFit/>
          </a:bodyPr>
          <a:lstStyle/>
          <a:p>
            <a:r>
              <a:rPr kumimoji="1" lang="en-US" altLang="ja-JP" sz="3200" dirty="0"/>
              <a:t>Computation as a graph</a:t>
            </a:r>
            <a:endParaRPr kumimoji="1" lang="ja-JP" altLang="en-US" sz="3200" dirty="0"/>
          </a:p>
        </p:txBody>
      </p:sp>
    </p:spTree>
    <p:extLst>
      <p:ext uri="{BB962C8B-B14F-4D97-AF65-F5344CB8AC3E}">
        <p14:creationId xmlns:p14="http://schemas.microsoft.com/office/powerpoint/2010/main" val="112936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35E0B-C8F0-6C49-A75F-46D11F28C1DF}"/>
              </a:ext>
            </a:extLst>
          </p:cNvPr>
          <p:cNvSpPr>
            <a:spLocks noGrp="1"/>
          </p:cNvSpPr>
          <p:nvPr>
            <p:ph type="title"/>
          </p:nvPr>
        </p:nvSpPr>
        <p:spPr/>
        <p:txBody>
          <a:bodyPr/>
          <a:lstStyle/>
          <a:p>
            <a:r>
              <a:rPr lang="ko-KR" altLang="en-US" dirty="0"/>
              <a:t>빅데이터 분석 및 </a:t>
            </a:r>
            <a:r>
              <a:rPr lang="ko-KR" altLang="en-US" dirty="0" err="1"/>
              <a:t>머신러닝</a:t>
            </a:r>
            <a:r>
              <a:rPr lang="ko-KR" altLang="en-US" dirty="0"/>
              <a:t> </a:t>
            </a:r>
            <a:r>
              <a:rPr lang="ko-KR" altLang="en-US" dirty="0" err="1"/>
              <a:t>클라우드</a:t>
            </a:r>
            <a:r>
              <a:rPr lang="en-US" altLang="ko-KR" dirty="0"/>
              <a:t> (</a:t>
            </a:r>
            <a:r>
              <a:rPr lang="ko-KR" altLang="en-US" dirty="0"/>
              <a:t>데이터센터</a:t>
            </a:r>
            <a:r>
              <a:rPr lang="en-US" altLang="ko-KR" dirty="0"/>
              <a:t>)</a:t>
            </a:r>
            <a:r>
              <a:rPr lang="ko-KR" altLang="en-US" dirty="0"/>
              <a:t> 환경</a:t>
            </a:r>
            <a:endParaRPr lang="en-US" dirty="0"/>
          </a:p>
        </p:txBody>
      </p:sp>
      <p:sp>
        <p:nvSpPr>
          <p:cNvPr id="7" name="Text Placeholder 6">
            <a:extLst>
              <a:ext uri="{FF2B5EF4-FFF2-40B4-BE49-F238E27FC236}">
                <a16:creationId xmlns:a16="http://schemas.microsoft.com/office/drawing/2014/main" id="{ECC03C34-4625-6F47-853E-20E8A30148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35416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E0E1-7354-3C4D-B9CA-B57AA95AACE3}"/>
              </a:ext>
            </a:extLst>
          </p:cNvPr>
          <p:cNvSpPr>
            <a:spLocks noGrp="1"/>
          </p:cNvSpPr>
          <p:nvPr>
            <p:ph type="title"/>
          </p:nvPr>
        </p:nvSpPr>
        <p:spPr/>
        <p:txBody>
          <a:bodyPr/>
          <a:lstStyle/>
          <a:p>
            <a:r>
              <a:rPr lang="en-US" dirty="0"/>
              <a:t>AI framework example: </a:t>
            </a:r>
            <a:r>
              <a:rPr lang="en-US" dirty="0" err="1"/>
              <a:t>Tensorflow</a:t>
            </a:r>
            <a:endParaRPr lang="en-US" dirty="0"/>
          </a:p>
        </p:txBody>
      </p:sp>
      <p:sp>
        <p:nvSpPr>
          <p:cNvPr id="3" name="Content Placeholder 2">
            <a:extLst>
              <a:ext uri="{FF2B5EF4-FFF2-40B4-BE49-F238E27FC236}">
                <a16:creationId xmlns:a16="http://schemas.microsoft.com/office/drawing/2014/main" id="{670BF618-9A61-5949-A2EC-706D34D1D9B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DDF6ECA-84AA-8E4D-AC88-8E63B056CAAF}"/>
              </a:ext>
            </a:extLst>
          </p:cNvPr>
          <p:cNvPicPr>
            <a:picLocks noChangeAspect="1"/>
          </p:cNvPicPr>
          <p:nvPr/>
        </p:nvPicPr>
        <p:blipFill>
          <a:blip r:embed="rId2"/>
          <a:stretch>
            <a:fillRect/>
          </a:stretch>
        </p:blipFill>
        <p:spPr>
          <a:xfrm>
            <a:off x="462643" y="2046054"/>
            <a:ext cx="11266714" cy="3910479"/>
          </a:xfrm>
          <a:prstGeom prst="rect">
            <a:avLst/>
          </a:prstGeom>
        </p:spPr>
      </p:pic>
      <p:sp>
        <p:nvSpPr>
          <p:cNvPr id="5" name="Rectangle 4">
            <a:extLst>
              <a:ext uri="{FF2B5EF4-FFF2-40B4-BE49-F238E27FC236}">
                <a16:creationId xmlns:a16="http://schemas.microsoft.com/office/drawing/2014/main" id="{7C094B9D-D58E-AE49-80D9-B5E9A0995021}"/>
              </a:ext>
            </a:extLst>
          </p:cNvPr>
          <p:cNvSpPr/>
          <p:nvPr/>
        </p:nvSpPr>
        <p:spPr>
          <a:xfrm>
            <a:off x="8850191" y="5807631"/>
            <a:ext cx="1962845" cy="369332"/>
          </a:xfrm>
          <a:prstGeom prst="rect">
            <a:avLst/>
          </a:prstGeom>
        </p:spPr>
        <p:txBody>
          <a:bodyPr wrap="none">
            <a:spAutoFit/>
          </a:bodyPr>
          <a:lstStyle/>
          <a:p>
            <a:r>
              <a:rPr lang="en-US" dirty="0"/>
              <a:t>(</a:t>
            </a:r>
            <a:r>
              <a:rPr lang="en-US" dirty="0" err="1"/>
              <a:t>Abadi</a:t>
            </a:r>
            <a:r>
              <a:rPr lang="en-US" dirty="0"/>
              <a:t> et al., 2015)</a:t>
            </a:r>
          </a:p>
        </p:txBody>
      </p:sp>
    </p:spTree>
    <p:extLst>
      <p:ext uri="{BB962C8B-B14F-4D97-AF65-F5344CB8AC3E}">
        <p14:creationId xmlns:p14="http://schemas.microsoft.com/office/powerpoint/2010/main" val="719766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35E0B-C8F0-6C49-A75F-46D11F28C1DF}"/>
              </a:ext>
            </a:extLst>
          </p:cNvPr>
          <p:cNvSpPr>
            <a:spLocks noGrp="1"/>
          </p:cNvSpPr>
          <p:nvPr>
            <p:ph type="title"/>
          </p:nvPr>
        </p:nvSpPr>
        <p:spPr/>
        <p:txBody>
          <a:bodyPr/>
          <a:lstStyle/>
          <a:p>
            <a:r>
              <a:rPr lang="en-US" dirty="0"/>
              <a:t>Cloud </a:t>
            </a:r>
            <a:r>
              <a:rPr lang="ko-KR" altLang="en-US" dirty="0"/>
              <a:t>환경</a:t>
            </a:r>
            <a:endParaRPr lang="en-US" dirty="0"/>
          </a:p>
        </p:txBody>
      </p:sp>
      <p:sp>
        <p:nvSpPr>
          <p:cNvPr id="7" name="Text Placeholder 6">
            <a:extLst>
              <a:ext uri="{FF2B5EF4-FFF2-40B4-BE49-F238E27FC236}">
                <a16:creationId xmlns:a16="http://schemas.microsoft.com/office/drawing/2014/main" id="{ECC03C34-4625-6F47-853E-20E8A30148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5625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34419D-33C7-314A-863A-9EDDB22ECB95}"/>
              </a:ext>
            </a:extLst>
          </p:cNvPr>
          <p:cNvSpPr>
            <a:spLocks noGrp="1"/>
          </p:cNvSpPr>
          <p:nvPr>
            <p:ph type="title"/>
          </p:nvPr>
        </p:nvSpPr>
        <p:spPr/>
        <p:txBody>
          <a:bodyPr/>
          <a:lstStyle/>
          <a:p>
            <a:r>
              <a:rPr lang="en-US" dirty="0"/>
              <a:t>Emulating an Internal Cluster in a Public Cloud </a:t>
            </a:r>
          </a:p>
        </p:txBody>
      </p:sp>
      <p:sp>
        <p:nvSpPr>
          <p:cNvPr id="7" name="Content Placeholder 6">
            <a:extLst>
              <a:ext uri="{FF2B5EF4-FFF2-40B4-BE49-F238E27FC236}">
                <a16:creationId xmlns:a16="http://schemas.microsoft.com/office/drawing/2014/main" id="{0AC35B49-247B-5C43-B958-A05D5CC427A8}"/>
              </a:ext>
            </a:extLst>
          </p:cNvPr>
          <p:cNvSpPr>
            <a:spLocks noGrp="1"/>
          </p:cNvSpPr>
          <p:nvPr>
            <p:ph idx="1"/>
          </p:nvPr>
        </p:nvSpPr>
        <p:spPr/>
        <p:txBody>
          <a:bodyPr/>
          <a:lstStyle/>
          <a:p>
            <a:r>
              <a:rPr lang="en-US" dirty="0"/>
              <a:t>Likely to build your own internal cluster if you can’t put your data on a public cloud like Amazon Web Service, Microsoft Azure, Google Cloud</a:t>
            </a:r>
          </a:p>
          <a:p>
            <a:endParaRPr lang="en-US" dirty="0"/>
          </a:p>
          <a:p>
            <a:r>
              <a:rPr lang="en-US" dirty="0"/>
              <a:t>We emulate an internal cluster in a public cloud</a:t>
            </a:r>
          </a:p>
          <a:p>
            <a:endParaRPr lang="en-US" dirty="0"/>
          </a:p>
          <a:p>
            <a:pPr marL="0" indent="0">
              <a:buNone/>
            </a:pPr>
            <a:endParaRPr lang="en-US" dirty="0"/>
          </a:p>
        </p:txBody>
      </p:sp>
    </p:spTree>
    <p:extLst>
      <p:ext uri="{BB962C8B-B14F-4D97-AF65-F5344CB8AC3E}">
        <p14:creationId xmlns:p14="http://schemas.microsoft.com/office/powerpoint/2010/main" val="3162357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C388-5C89-C84D-8A36-86F532A7CF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6A4897-691F-BA4F-A6EF-0789CA7009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FEFFE3-6C9D-EB4E-8E19-DE12B9450435}"/>
              </a:ext>
            </a:extLst>
          </p:cNvPr>
          <p:cNvPicPr>
            <a:picLocks noChangeAspect="1"/>
          </p:cNvPicPr>
          <p:nvPr/>
        </p:nvPicPr>
        <p:blipFill>
          <a:blip r:embed="rId2"/>
          <a:stretch>
            <a:fillRect/>
          </a:stretch>
        </p:blipFill>
        <p:spPr>
          <a:xfrm>
            <a:off x="414291" y="0"/>
            <a:ext cx="11363417" cy="6858000"/>
          </a:xfrm>
          <a:prstGeom prst="rect">
            <a:avLst/>
          </a:prstGeom>
        </p:spPr>
      </p:pic>
    </p:spTree>
    <p:extLst>
      <p:ext uri="{BB962C8B-B14F-4D97-AF65-F5344CB8AC3E}">
        <p14:creationId xmlns:p14="http://schemas.microsoft.com/office/powerpoint/2010/main" val="4133593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DE4C-357A-024D-80AA-C2CA37B5CB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F6B1D9-03D4-2D40-9408-663DD3B0C21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2495A1-B9C1-8142-9FAF-270E47EB0E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9630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24268-1D63-644B-BE60-9A1FA5DA3D66}"/>
              </a:ext>
            </a:extLst>
          </p:cNvPr>
          <p:cNvSpPr>
            <a:spLocks noGrp="1"/>
          </p:cNvSpPr>
          <p:nvPr>
            <p:ph type="title"/>
          </p:nvPr>
        </p:nvSpPr>
        <p:spPr/>
        <p:txBody>
          <a:bodyPr/>
          <a:lstStyle/>
          <a:p>
            <a:r>
              <a:rPr lang="en-US" dirty="0"/>
              <a:t>Amazon Web Service (AWS)</a:t>
            </a:r>
          </a:p>
        </p:txBody>
      </p:sp>
      <p:sp>
        <p:nvSpPr>
          <p:cNvPr id="3" name="Content Placeholder 2">
            <a:extLst>
              <a:ext uri="{FF2B5EF4-FFF2-40B4-BE49-F238E27FC236}">
                <a16:creationId xmlns:a16="http://schemas.microsoft.com/office/drawing/2014/main" id="{ACBADCD3-02F6-EE4E-85C0-3D754836963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729456E-CEE1-D34F-8F98-B63B2F0AC025}"/>
              </a:ext>
            </a:extLst>
          </p:cNvPr>
          <p:cNvPicPr>
            <a:picLocks noChangeAspect="1"/>
          </p:cNvPicPr>
          <p:nvPr/>
        </p:nvPicPr>
        <p:blipFill>
          <a:blip r:embed="rId2"/>
          <a:stretch>
            <a:fillRect/>
          </a:stretch>
        </p:blipFill>
        <p:spPr>
          <a:xfrm>
            <a:off x="424067" y="1825625"/>
            <a:ext cx="11688420" cy="1444978"/>
          </a:xfrm>
          <a:prstGeom prst="rect">
            <a:avLst/>
          </a:prstGeom>
        </p:spPr>
      </p:pic>
      <p:pic>
        <p:nvPicPr>
          <p:cNvPr id="5" name="Picture 4">
            <a:extLst>
              <a:ext uri="{FF2B5EF4-FFF2-40B4-BE49-F238E27FC236}">
                <a16:creationId xmlns:a16="http://schemas.microsoft.com/office/drawing/2014/main" id="{12BE26B5-D96E-F142-AD6F-D5961CA01228}"/>
              </a:ext>
            </a:extLst>
          </p:cNvPr>
          <p:cNvPicPr>
            <a:picLocks noChangeAspect="1"/>
          </p:cNvPicPr>
          <p:nvPr/>
        </p:nvPicPr>
        <p:blipFill>
          <a:blip r:embed="rId3"/>
          <a:stretch>
            <a:fillRect/>
          </a:stretch>
        </p:blipFill>
        <p:spPr>
          <a:xfrm>
            <a:off x="0" y="3190507"/>
            <a:ext cx="12192000" cy="3551488"/>
          </a:xfrm>
          <a:prstGeom prst="rect">
            <a:avLst/>
          </a:prstGeom>
        </p:spPr>
      </p:pic>
      <p:sp>
        <p:nvSpPr>
          <p:cNvPr id="6" name="Rectangle 5">
            <a:extLst>
              <a:ext uri="{FF2B5EF4-FFF2-40B4-BE49-F238E27FC236}">
                <a16:creationId xmlns:a16="http://schemas.microsoft.com/office/drawing/2014/main" id="{09A1E218-C8BB-2645-B8E2-721EE4AC7695}"/>
              </a:ext>
            </a:extLst>
          </p:cNvPr>
          <p:cNvSpPr/>
          <p:nvPr/>
        </p:nvSpPr>
        <p:spPr>
          <a:xfrm>
            <a:off x="8012332" y="860483"/>
            <a:ext cx="3479479" cy="400110"/>
          </a:xfrm>
          <a:prstGeom prst="rect">
            <a:avLst/>
          </a:prstGeom>
        </p:spPr>
        <p:txBody>
          <a:bodyPr wrap="none">
            <a:spAutoFit/>
          </a:bodyPr>
          <a:lstStyle/>
          <a:p>
            <a:r>
              <a:rPr lang="en-US" sz="2000" dirty="0"/>
              <a:t>(Ref. https://</a:t>
            </a:r>
            <a:r>
              <a:rPr lang="en-US" sz="2000" dirty="0" err="1"/>
              <a:t>aws.amazon.com</a:t>
            </a:r>
            <a:r>
              <a:rPr lang="en-US" sz="2000" dirty="0"/>
              <a:t>/)</a:t>
            </a:r>
          </a:p>
        </p:txBody>
      </p:sp>
    </p:spTree>
    <p:extLst>
      <p:ext uri="{BB962C8B-B14F-4D97-AF65-F5344CB8AC3E}">
        <p14:creationId xmlns:p14="http://schemas.microsoft.com/office/powerpoint/2010/main" val="54693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D198-5C0C-884A-9A1A-7F99EA9720C9}"/>
              </a:ext>
            </a:extLst>
          </p:cNvPr>
          <p:cNvSpPr>
            <a:spLocks noGrp="1"/>
          </p:cNvSpPr>
          <p:nvPr>
            <p:ph type="title"/>
          </p:nvPr>
        </p:nvSpPr>
        <p:spPr/>
        <p:txBody>
          <a:bodyPr/>
          <a:lstStyle/>
          <a:p>
            <a:r>
              <a:rPr lang="en-US" dirty="0"/>
              <a:t>Amazon Web Service (AWS)</a:t>
            </a:r>
          </a:p>
        </p:txBody>
      </p:sp>
      <p:sp>
        <p:nvSpPr>
          <p:cNvPr id="3" name="Content Placeholder 2">
            <a:extLst>
              <a:ext uri="{FF2B5EF4-FFF2-40B4-BE49-F238E27FC236}">
                <a16:creationId xmlns:a16="http://schemas.microsoft.com/office/drawing/2014/main" id="{DEE0278B-8ECB-1444-9FAB-E0CDEB4D61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BD7DA5-06FB-2B47-8149-2DE7A785CA1E}"/>
              </a:ext>
            </a:extLst>
          </p:cNvPr>
          <p:cNvPicPr>
            <a:picLocks noChangeAspect="1"/>
          </p:cNvPicPr>
          <p:nvPr/>
        </p:nvPicPr>
        <p:blipFill>
          <a:blip r:embed="rId3"/>
          <a:stretch>
            <a:fillRect/>
          </a:stretch>
        </p:blipFill>
        <p:spPr>
          <a:xfrm>
            <a:off x="0" y="1607549"/>
            <a:ext cx="12192000" cy="4787489"/>
          </a:xfrm>
          <a:prstGeom prst="rect">
            <a:avLst/>
          </a:prstGeom>
        </p:spPr>
      </p:pic>
      <p:sp>
        <p:nvSpPr>
          <p:cNvPr id="5" name="Rectangle 4">
            <a:extLst>
              <a:ext uri="{FF2B5EF4-FFF2-40B4-BE49-F238E27FC236}">
                <a16:creationId xmlns:a16="http://schemas.microsoft.com/office/drawing/2014/main" id="{7F0AA05A-B2A4-EB46-91BC-655398193ED9}"/>
              </a:ext>
            </a:extLst>
          </p:cNvPr>
          <p:cNvSpPr/>
          <p:nvPr/>
        </p:nvSpPr>
        <p:spPr>
          <a:xfrm>
            <a:off x="8330384" y="843240"/>
            <a:ext cx="3479479" cy="400110"/>
          </a:xfrm>
          <a:prstGeom prst="rect">
            <a:avLst/>
          </a:prstGeom>
        </p:spPr>
        <p:txBody>
          <a:bodyPr wrap="none">
            <a:spAutoFit/>
          </a:bodyPr>
          <a:lstStyle/>
          <a:p>
            <a:r>
              <a:rPr lang="en-US" sz="2000" dirty="0"/>
              <a:t>(Ref. https://</a:t>
            </a:r>
            <a:r>
              <a:rPr lang="en-US" sz="2000" dirty="0" err="1"/>
              <a:t>aws.amazon.com</a:t>
            </a:r>
            <a:r>
              <a:rPr lang="en-US" sz="2000" dirty="0"/>
              <a:t>/)</a:t>
            </a:r>
          </a:p>
        </p:txBody>
      </p:sp>
    </p:spTree>
    <p:extLst>
      <p:ext uri="{BB962C8B-B14F-4D97-AF65-F5344CB8AC3E}">
        <p14:creationId xmlns:p14="http://schemas.microsoft.com/office/powerpoint/2010/main" val="7120863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DE3A-214B-914F-8182-23EE6E236DD3}"/>
              </a:ext>
            </a:extLst>
          </p:cNvPr>
          <p:cNvSpPr>
            <a:spLocks noGrp="1"/>
          </p:cNvSpPr>
          <p:nvPr>
            <p:ph type="title"/>
          </p:nvPr>
        </p:nvSpPr>
        <p:spPr/>
        <p:txBody>
          <a:bodyPr/>
          <a:lstStyle/>
          <a:p>
            <a:r>
              <a:rPr lang="en-US" dirty="0"/>
              <a:t>Amazon Web Service (AWS) </a:t>
            </a:r>
          </a:p>
        </p:txBody>
      </p:sp>
      <p:sp>
        <p:nvSpPr>
          <p:cNvPr id="3" name="Content Placeholder 2">
            <a:extLst>
              <a:ext uri="{FF2B5EF4-FFF2-40B4-BE49-F238E27FC236}">
                <a16:creationId xmlns:a16="http://schemas.microsoft.com/office/drawing/2014/main" id="{E5C4EED6-6C7E-A849-AC3B-FD6CEAD5465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AA1CA6-6113-0244-A5BF-74CE6C72FAD1}"/>
              </a:ext>
            </a:extLst>
          </p:cNvPr>
          <p:cNvPicPr>
            <a:picLocks noChangeAspect="1"/>
          </p:cNvPicPr>
          <p:nvPr/>
        </p:nvPicPr>
        <p:blipFill>
          <a:blip r:embed="rId2"/>
          <a:stretch>
            <a:fillRect/>
          </a:stretch>
        </p:blipFill>
        <p:spPr>
          <a:xfrm>
            <a:off x="0" y="1825625"/>
            <a:ext cx="12192000" cy="3861486"/>
          </a:xfrm>
          <a:prstGeom prst="rect">
            <a:avLst/>
          </a:prstGeom>
        </p:spPr>
      </p:pic>
      <p:sp>
        <p:nvSpPr>
          <p:cNvPr id="5" name="Rectangle 4">
            <a:extLst>
              <a:ext uri="{FF2B5EF4-FFF2-40B4-BE49-F238E27FC236}">
                <a16:creationId xmlns:a16="http://schemas.microsoft.com/office/drawing/2014/main" id="{A65AA475-8684-3D4D-80AF-46F7F37F3E2F}"/>
              </a:ext>
            </a:extLst>
          </p:cNvPr>
          <p:cNvSpPr/>
          <p:nvPr/>
        </p:nvSpPr>
        <p:spPr>
          <a:xfrm>
            <a:off x="8330384" y="843240"/>
            <a:ext cx="3479479" cy="400110"/>
          </a:xfrm>
          <a:prstGeom prst="rect">
            <a:avLst/>
          </a:prstGeom>
        </p:spPr>
        <p:txBody>
          <a:bodyPr wrap="none">
            <a:spAutoFit/>
          </a:bodyPr>
          <a:lstStyle/>
          <a:p>
            <a:r>
              <a:rPr lang="en-US" sz="2000" dirty="0"/>
              <a:t>(Ref. https://</a:t>
            </a:r>
            <a:r>
              <a:rPr lang="en-US" sz="2000" dirty="0" err="1"/>
              <a:t>aws.amazon.com</a:t>
            </a:r>
            <a:r>
              <a:rPr lang="en-US" sz="2000" dirty="0"/>
              <a:t>/)</a:t>
            </a:r>
          </a:p>
        </p:txBody>
      </p:sp>
    </p:spTree>
    <p:extLst>
      <p:ext uri="{BB962C8B-B14F-4D97-AF65-F5344CB8AC3E}">
        <p14:creationId xmlns:p14="http://schemas.microsoft.com/office/powerpoint/2010/main" val="1123144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61CFC-B70D-5D4E-AA88-DC52774AAA58}"/>
              </a:ext>
            </a:extLst>
          </p:cNvPr>
          <p:cNvSpPr>
            <a:spLocks noGrp="1"/>
          </p:cNvSpPr>
          <p:nvPr>
            <p:ph type="title"/>
          </p:nvPr>
        </p:nvSpPr>
        <p:spPr/>
        <p:txBody>
          <a:bodyPr/>
          <a:lstStyle/>
          <a:p>
            <a:r>
              <a:rPr lang="en-US" dirty="0"/>
              <a:t>Private Cluster Setup</a:t>
            </a:r>
            <a:br>
              <a:rPr lang="en-US" dirty="0"/>
            </a:br>
            <a:r>
              <a:rPr lang="en-US" dirty="0"/>
              <a:t>(Co-located Compute and Long-term Storage)</a:t>
            </a:r>
          </a:p>
        </p:txBody>
      </p:sp>
      <p:grpSp>
        <p:nvGrpSpPr>
          <p:cNvPr id="40" name="Group 39">
            <a:extLst>
              <a:ext uri="{FF2B5EF4-FFF2-40B4-BE49-F238E27FC236}">
                <a16:creationId xmlns:a16="http://schemas.microsoft.com/office/drawing/2014/main" id="{ABB2E15A-9C6B-3446-952A-4CFA0F04AB14}"/>
              </a:ext>
            </a:extLst>
          </p:cNvPr>
          <p:cNvGrpSpPr/>
          <p:nvPr/>
        </p:nvGrpSpPr>
        <p:grpSpPr>
          <a:xfrm>
            <a:off x="3038361" y="2279059"/>
            <a:ext cx="808193" cy="730678"/>
            <a:chOff x="3038361" y="2279059"/>
            <a:chExt cx="808193" cy="730678"/>
          </a:xfrm>
        </p:grpSpPr>
        <p:pic>
          <p:nvPicPr>
            <p:cNvPr id="24" name="Picture 2" descr="http://files.softicons.com/download/internet-icons/web-hosting-icons-by-heart-internet/png/256/dedicated-server.png">
              <a:extLst>
                <a:ext uri="{FF2B5EF4-FFF2-40B4-BE49-F238E27FC236}">
                  <a16:creationId xmlns:a16="http://schemas.microsoft.com/office/drawing/2014/main" id="{8B1F9C74-DED7-FE46-BC23-E5EEB70C109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02871B1-EED7-5B41-A0E0-BFADF3FC2AFA}"/>
                </a:ext>
              </a:extLst>
            </p:cNvPr>
            <p:cNvGrpSpPr/>
            <p:nvPr/>
          </p:nvGrpSpPr>
          <p:grpSpPr>
            <a:xfrm>
              <a:off x="3038361" y="2279059"/>
              <a:ext cx="808193" cy="360749"/>
              <a:chOff x="3065050" y="2211672"/>
              <a:chExt cx="808193" cy="360749"/>
            </a:xfrm>
          </p:grpSpPr>
          <p:sp>
            <p:nvSpPr>
              <p:cNvPr id="27" name="Rectangle 26">
                <a:extLst>
                  <a:ext uri="{FF2B5EF4-FFF2-40B4-BE49-F238E27FC236}">
                    <a16:creationId xmlns:a16="http://schemas.microsoft.com/office/drawing/2014/main" id="{703970F1-363B-E045-AF90-C95C6488D7FF}"/>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29" name="Rectangle 28">
                <a:extLst>
                  <a:ext uri="{FF2B5EF4-FFF2-40B4-BE49-F238E27FC236}">
                    <a16:creationId xmlns:a16="http://schemas.microsoft.com/office/drawing/2014/main" id="{61FEF767-0C55-1146-B079-17451003C683}"/>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41" name="Group 40">
            <a:extLst>
              <a:ext uri="{FF2B5EF4-FFF2-40B4-BE49-F238E27FC236}">
                <a16:creationId xmlns:a16="http://schemas.microsoft.com/office/drawing/2014/main" id="{AA4015B1-4DC5-B84E-B356-FF2799AE8E3F}"/>
              </a:ext>
            </a:extLst>
          </p:cNvPr>
          <p:cNvGrpSpPr/>
          <p:nvPr/>
        </p:nvGrpSpPr>
        <p:grpSpPr>
          <a:xfrm>
            <a:off x="3006688" y="3232770"/>
            <a:ext cx="808193" cy="730678"/>
            <a:chOff x="3038361" y="2279059"/>
            <a:chExt cx="808193" cy="730678"/>
          </a:xfrm>
        </p:grpSpPr>
        <p:pic>
          <p:nvPicPr>
            <p:cNvPr id="42" name="Picture 2" descr="http://files.softicons.com/download/internet-icons/web-hosting-icons-by-heart-internet/png/256/dedicated-server.png">
              <a:extLst>
                <a:ext uri="{FF2B5EF4-FFF2-40B4-BE49-F238E27FC236}">
                  <a16:creationId xmlns:a16="http://schemas.microsoft.com/office/drawing/2014/main" id="{98560640-FAA8-4D4D-8573-3EDAED952D1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EB9EBD99-6264-1E41-844D-EB704DF58201}"/>
                </a:ext>
              </a:extLst>
            </p:cNvPr>
            <p:cNvGrpSpPr/>
            <p:nvPr/>
          </p:nvGrpSpPr>
          <p:grpSpPr>
            <a:xfrm>
              <a:off x="3038361" y="2279059"/>
              <a:ext cx="808193" cy="360749"/>
              <a:chOff x="3065050" y="2211672"/>
              <a:chExt cx="808193" cy="360749"/>
            </a:xfrm>
          </p:grpSpPr>
          <p:sp>
            <p:nvSpPr>
              <p:cNvPr id="44" name="Rectangle 43">
                <a:extLst>
                  <a:ext uri="{FF2B5EF4-FFF2-40B4-BE49-F238E27FC236}">
                    <a16:creationId xmlns:a16="http://schemas.microsoft.com/office/drawing/2014/main" id="{4DFF4C72-2CE5-954E-8913-1C3A2369C8B5}"/>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45" name="Rectangle 44">
                <a:extLst>
                  <a:ext uri="{FF2B5EF4-FFF2-40B4-BE49-F238E27FC236}">
                    <a16:creationId xmlns:a16="http://schemas.microsoft.com/office/drawing/2014/main" id="{337E2742-80F1-044E-9818-6DDBBA0A33D6}"/>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46" name="Group 45">
            <a:extLst>
              <a:ext uri="{FF2B5EF4-FFF2-40B4-BE49-F238E27FC236}">
                <a16:creationId xmlns:a16="http://schemas.microsoft.com/office/drawing/2014/main" id="{EC47D16C-346D-4C4A-A17F-42E73449F6F1}"/>
              </a:ext>
            </a:extLst>
          </p:cNvPr>
          <p:cNvGrpSpPr/>
          <p:nvPr/>
        </p:nvGrpSpPr>
        <p:grpSpPr>
          <a:xfrm>
            <a:off x="3006688" y="4190320"/>
            <a:ext cx="808193" cy="730678"/>
            <a:chOff x="3038361" y="2279059"/>
            <a:chExt cx="808193" cy="730678"/>
          </a:xfrm>
        </p:grpSpPr>
        <p:pic>
          <p:nvPicPr>
            <p:cNvPr id="47" name="Picture 2" descr="http://files.softicons.com/download/internet-icons/web-hosting-icons-by-heart-internet/png/256/dedicated-server.png">
              <a:extLst>
                <a:ext uri="{FF2B5EF4-FFF2-40B4-BE49-F238E27FC236}">
                  <a16:creationId xmlns:a16="http://schemas.microsoft.com/office/drawing/2014/main" id="{2CB75F79-2FEB-594F-AA3B-A317010512E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EDF48C59-0FD3-8544-BA50-84BE521CA3A9}"/>
                </a:ext>
              </a:extLst>
            </p:cNvPr>
            <p:cNvGrpSpPr/>
            <p:nvPr/>
          </p:nvGrpSpPr>
          <p:grpSpPr>
            <a:xfrm>
              <a:off x="3038361" y="2279059"/>
              <a:ext cx="808193" cy="360749"/>
              <a:chOff x="3065050" y="2211672"/>
              <a:chExt cx="808193" cy="360749"/>
            </a:xfrm>
          </p:grpSpPr>
          <p:sp>
            <p:nvSpPr>
              <p:cNvPr id="49" name="Rectangle 48">
                <a:extLst>
                  <a:ext uri="{FF2B5EF4-FFF2-40B4-BE49-F238E27FC236}">
                    <a16:creationId xmlns:a16="http://schemas.microsoft.com/office/drawing/2014/main" id="{823B7415-7C01-FA46-A9E7-CA7C3F5C64A0}"/>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50" name="Rectangle 49">
                <a:extLst>
                  <a:ext uri="{FF2B5EF4-FFF2-40B4-BE49-F238E27FC236}">
                    <a16:creationId xmlns:a16="http://schemas.microsoft.com/office/drawing/2014/main" id="{CEEA63D2-3251-4C45-A173-FA25B0AABACF}"/>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51" name="Group 50">
            <a:extLst>
              <a:ext uri="{FF2B5EF4-FFF2-40B4-BE49-F238E27FC236}">
                <a16:creationId xmlns:a16="http://schemas.microsoft.com/office/drawing/2014/main" id="{66E96E76-B364-FA4C-891B-480CE13AF859}"/>
              </a:ext>
            </a:extLst>
          </p:cNvPr>
          <p:cNvGrpSpPr/>
          <p:nvPr/>
        </p:nvGrpSpPr>
        <p:grpSpPr>
          <a:xfrm>
            <a:off x="3006688" y="5135601"/>
            <a:ext cx="808193" cy="730678"/>
            <a:chOff x="3038361" y="2279059"/>
            <a:chExt cx="808193" cy="730678"/>
          </a:xfrm>
        </p:grpSpPr>
        <p:pic>
          <p:nvPicPr>
            <p:cNvPr id="52" name="Picture 2" descr="http://files.softicons.com/download/internet-icons/web-hosting-icons-by-heart-internet/png/256/dedicated-server.png">
              <a:extLst>
                <a:ext uri="{FF2B5EF4-FFF2-40B4-BE49-F238E27FC236}">
                  <a16:creationId xmlns:a16="http://schemas.microsoft.com/office/drawing/2014/main" id="{8B1A1659-1094-FA47-ABD8-5BB9184EE98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057E637C-8CB0-1648-B26F-6F828CD677D3}"/>
                </a:ext>
              </a:extLst>
            </p:cNvPr>
            <p:cNvGrpSpPr/>
            <p:nvPr/>
          </p:nvGrpSpPr>
          <p:grpSpPr>
            <a:xfrm>
              <a:off x="3038361" y="2279059"/>
              <a:ext cx="808193" cy="360749"/>
              <a:chOff x="3065050" y="2211672"/>
              <a:chExt cx="808193" cy="360749"/>
            </a:xfrm>
          </p:grpSpPr>
          <p:sp>
            <p:nvSpPr>
              <p:cNvPr id="54" name="Rectangle 53">
                <a:extLst>
                  <a:ext uri="{FF2B5EF4-FFF2-40B4-BE49-F238E27FC236}">
                    <a16:creationId xmlns:a16="http://schemas.microsoft.com/office/drawing/2014/main" id="{2C6DDAFA-B53F-314D-96F2-61E7E64F2979}"/>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55" name="Rectangle 54">
                <a:extLst>
                  <a:ext uri="{FF2B5EF4-FFF2-40B4-BE49-F238E27FC236}">
                    <a16:creationId xmlns:a16="http://schemas.microsoft.com/office/drawing/2014/main" id="{D6FA4664-7CF2-C442-A165-520703AB6F49}"/>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56" name="Group 55">
            <a:extLst>
              <a:ext uri="{FF2B5EF4-FFF2-40B4-BE49-F238E27FC236}">
                <a16:creationId xmlns:a16="http://schemas.microsoft.com/office/drawing/2014/main" id="{23986FB1-5CCE-6943-BD28-AC1621B73EC2}"/>
              </a:ext>
            </a:extLst>
          </p:cNvPr>
          <p:cNvGrpSpPr/>
          <p:nvPr/>
        </p:nvGrpSpPr>
        <p:grpSpPr>
          <a:xfrm>
            <a:off x="4204016" y="2274469"/>
            <a:ext cx="808193" cy="730678"/>
            <a:chOff x="3038361" y="2279059"/>
            <a:chExt cx="808193" cy="730678"/>
          </a:xfrm>
        </p:grpSpPr>
        <p:pic>
          <p:nvPicPr>
            <p:cNvPr id="57" name="Picture 2" descr="http://files.softicons.com/download/internet-icons/web-hosting-icons-by-heart-internet/png/256/dedicated-server.png">
              <a:extLst>
                <a:ext uri="{FF2B5EF4-FFF2-40B4-BE49-F238E27FC236}">
                  <a16:creationId xmlns:a16="http://schemas.microsoft.com/office/drawing/2014/main" id="{C982D00A-DED0-B341-B60F-278250798CA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D6FB5BF1-F88E-FC4D-8C0D-E309D188FB58}"/>
                </a:ext>
              </a:extLst>
            </p:cNvPr>
            <p:cNvGrpSpPr/>
            <p:nvPr/>
          </p:nvGrpSpPr>
          <p:grpSpPr>
            <a:xfrm>
              <a:off x="3038361" y="2279059"/>
              <a:ext cx="808193" cy="360749"/>
              <a:chOff x="3065050" y="2211672"/>
              <a:chExt cx="808193" cy="360749"/>
            </a:xfrm>
          </p:grpSpPr>
          <p:sp>
            <p:nvSpPr>
              <p:cNvPr id="59" name="Rectangle 58">
                <a:extLst>
                  <a:ext uri="{FF2B5EF4-FFF2-40B4-BE49-F238E27FC236}">
                    <a16:creationId xmlns:a16="http://schemas.microsoft.com/office/drawing/2014/main" id="{634F775B-EDC1-A943-87BE-F8C00F8BC8C5}"/>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60" name="Rectangle 59">
                <a:extLst>
                  <a:ext uri="{FF2B5EF4-FFF2-40B4-BE49-F238E27FC236}">
                    <a16:creationId xmlns:a16="http://schemas.microsoft.com/office/drawing/2014/main" id="{15169186-BF24-B140-8D80-A830F56F4054}"/>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61" name="Group 60">
            <a:extLst>
              <a:ext uri="{FF2B5EF4-FFF2-40B4-BE49-F238E27FC236}">
                <a16:creationId xmlns:a16="http://schemas.microsoft.com/office/drawing/2014/main" id="{59234888-1C9F-464E-B585-160000C71A00}"/>
              </a:ext>
            </a:extLst>
          </p:cNvPr>
          <p:cNvGrpSpPr/>
          <p:nvPr/>
        </p:nvGrpSpPr>
        <p:grpSpPr>
          <a:xfrm>
            <a:off x="4172343" y="3228180"/>
            <a:ext cx="808193" cy="730678"/>
            <a:chOff x="3038361" y="2279059"/>
            <a:chExt cx="808193" cy="730678"/>
          </a:xfrm>
        </p:grpSpPr>
        <p:pic>
          <p:nvPicPr>
            <p:cNvPr id="62" name="Picture 2" descr="http://files.softicons.com/download/internet-icons/web-hosting-icons-by-heart-internet/png/256/dedicated-server.png">
              <a:extLst>
                <a:ext uri="{FF2B5EF4-FFF2-40B4-BE49-F238E27FC236}">
                  <a16:creationId xmlns:a16="http://schemas.microsoft.com/office/drawing/2014/main" id="{D1C4B424-A613-2946-B576-A9C1444252A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4AA2197F-C628-024D-9AB0-65542268D1EF}"/>
                </a:ext>
              </a:extLst>
            </p:cNvPr>
            <p:cNvGrpSpPr/>
            <p:nvPr/>
          </p:nvGrpSpPr>
          <p:grpSpPr>
            <a:xfrm>
              <a:off x="3038361" y="2279059"/>
              <a:ext cx="808193" cy="360749"/>
              <a:chOff x="3065050" y="2211672"/>
              <a:chExt cx="808193" cy="360749"/>
            </a:xfrm>
          </p:grpSpPr>
          <p:sp>
            <p:nvSpPr>
              <p:cNvPr id="64" name="Rectangle 63">
                <a:extLst>
                  <a:ext uri="{FF2B5EF4-FFF2-40B4-BE49-F238E27FC236}">
                    <a16:creationId xmlns:a16="http://schemas.microsoft.com/office/drawing/2014/main" id="{82E70D30-7403-A840-9DBF-D61EDE136F60}"/>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65" name="Rectangle 64">
                <a:extLst>
                  <a:ext uri="{FF2B5EF4-FFF2-40B4-BE49-F238E27FC236}">
                    <a16:creationId xmlns:a16="http://schemas.microsoft.com/office/drawing/2014/main" id="{922EC2EE-C78B-FA43-B168-D4318E6E71D8}"/>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66" name="Group 65">
            <a:extLst>
              <a:ext uri="{FF2B5EF4-FFF2-40B4-BE49-F238E27FC236}">
                <a16:creationId xmlns:a16="http://schemas.microsoft.com/office/drawing/2014/main" id="{A46A134D-7148-AD4E-8719-6AF429F70215}"/>
              </a:ext>
            </a:extLst>
          </p:cNvPr>
          <p:cNvGrpSpPr/>
          <p:nvPr/>
        </p:nvGrpSpPr>
        <p:grpSpPr>
          <a:xfrm>
            <a:off x="4172343" y="4185730"/>
            <a:ext cx="808193" cy="730678"/>
            <a:chOff x="3038361" y="2279059"/>
            <a:chExt cx="808193" cy="730678"/>
          </a:xfrm>
        </p:grpSpPr>
        <p:pic>
          <p:nvPicPr>
            <p:cNvPr id="67" name="Picture 2" descr="http://files.softicons.com/download/internet-icons/web-hosting-icons-by-heart-internet/png/256/dedicated-server.png">
              <a:extLst>
                <a:ext uri="{FF2B5EF4-FFF2-40B4-BE49-F238E27FC236}">
                  <a16:creationId xmlns:a16="http://schemas.microsoft.com/office/drawing/2014/main" id="{6775809B-DFF6-9E4C-A1E2-55C042950FE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8" name="Group 67">
              <a:extLst>
                <a:ext uri="{FF2B5EF4-FFF2-40B4-BE49-F238E27FC236}">
                  <a16:creationId xmlns:a16="http://schemas.microsoft.com/office/drawing/2014/main" id="{854B2EF0-59D7-D04C-8E60-39CD55DB7D2E}"/>
                </a:ext>
              </a:extLst>
            </p:cNvPr>
            <p:cNvGrpSpPr/>
            <p:nvPr/>
          </p:nvGrpSpPr>
          <p:grpSpPr>
            <a:xfrm>
              <a:off x="3038361" y="2279059"/>
              <a:ext cx="808193" cy="360749"/>
              <a:chOff x="3065050" y="2211672"/>
              <a:chExt cx="808193" cy="360749"/>
            </a:xfrm>
          </p:grpSpPr>
          <p:sp>
            <p:nvSpPr>
              <p:cNvPr id="69" name="Rectangle 68">
                <a:extLst>
                  <a:ext uri="{FF2B5EF4-FFF2-40B4-BE49-F238E27FC236}">
                    <a16:creationId xmlns:a16="http://schemas.microsoft.com/office/drawing/2014/main" id="{562860F7-EC06-EB47-A557-92D56CCF0997}"/>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70" name="Rectangle 69">
                <a:extLst>
                  <a:ext uri="{FF2B5EF4-FFF2-40B4-BE49-F238E27FC236}">
                    <a16:creationId xmlns:a16="http://schemas.microsoft.com/office/drawing/2014/main" id="{7CF62730-6379-E445-850D-A280B3C069D3}"/>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71" name="Group 70">
            <a:extLst>
              <a:ext uri="{FF2B5EF4-FFF2-40B4-BE49-F238E27FC236}">
                <a16:creationId xmlns:a16="http://schemas.microsoft.com/office/drawing/2014/main" id="{806B1F76-8FAA-BA46-A5DE-21EC22225181}"/>
              </a:ext>
            </a:extLst>
          </p:cNvPr>
          <p:cNvGrpSpPr/>
          <p:nvPr/>
        </p:nvGrpSpPr>
        <p:grpSpPr>
          <a:xfrm>
            <a:off x="4172343" y="5131011"/>
            <a:ext cx="808193" cy="730678"/>
            <a:chOff x="3038361" y="2279059"/>
            <a:chExt cx="808193" cy="730678"/>
          </a:xfrm>
        </p:grpSpPr>
        <p:pic>
          <p:nvPicPr>
            <p:cNvPr id="72" name="Picture 2" descr="http://files.softicons.com/download/internet-icons/web-hosting-icons-by-heart-internet/png/256/dedicated-server.png">
              <a:extLst>
                <a:ext uri="{FF2B5EF4-FFF2-40B4-BE49-F238E27FC236}">
                  <a16:creationId xmlns:a16="http://schemas.microsoft.com/office/drawing/2014/main" id="{48DD366C-DA0D-9F44-9ACE-963EAEC536F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88B08EE-2B4B-E54E-A5AD-CCD25087BEDD}"/>
                </a:ext>
              </a:extLst>
            </p:cNvPr>
            <p:cNvGrpSpPr/>
            <p:nvPr/>
          </p:nvGrpSpPr>
          <p:grpSpPr>
            <a:xfrm>
              <a:off x="3038361" y="2279059"/>
              <a:ext cx="808193" cy="360749"/>
              <a:chOff x="3065050" y="2211672"/>
              <a:chExt cx="808193" cy="360749"/>
            </a:xfrm>
          </p:grpSpPr>
          <p:sp>
            <p:nvSpPr>
              <p:cNvPr id="74" name="Rectangle 73">
                <a:extLst>
                  <a:ext uri="{FF2B5EF4-FFF2-40B4-BE49-F238E27FC236}">
                    <a16:creationId xmlns:a16="http://schemas.microsoft.com/office/drawing/2014/main" id="{F41867CA-E8B2-BF4B-9E39-422427484613}"/>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75" name="Rectangle 74">
                <a:extLst>
                  <a:ext uri="{FF2B5EF4-FFF2-40B4-BE49-F238E27FC236}">
                    <a16:creationId xmlns:a16="http://schemas.microsoft.com/office/drawing/2014/main" id="{3321499F-A04E-E34C-9DC0-7CD8AC8524B7}"/>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76" name="Group 75">
            <a:extLst>
              <a:ext uri="{FF2B5EF4-FFF2-40B4-BE49-F238E27FC236}">
                <a16:creationId xmlns:a16="http://schemas.microsoft.com/office/drawing/2014/main" id="{69E34BD1-3646-6649-876B-E9B7155CB2A5}"/>
              </a:ext>
            </a:extLst>
          </p:cNvPr>
          <p:cNvGrpSpPr/>
          <p:nvPr/>
        </p:nvGrpSpPr>
        <p:grpSpPr>
          <a:xfrm>
            <a:off x="5403920" y="2274469"/>
            <a:ext cx="808193" cy="730678"/>
            <a:chOff x="3038361" y="2279059"/>
            <a:chExt cx="808193" cy="730678"/>
          </a:xfrm>
        </p:grpSpPr>
        <p:pic>
          <p:nvPicPr>
            <p:cNvPr id="77" name="Picture 2" descr="http://files.softicons.com/download/internet-icons/web-hosting-icons-by-heart-internet/png/256/dedicated-server.png">
              <a:extLst>
                <a:ext uri="{FF2B5EF4-FFF2-40B4-BE49-F238E27FC236}">
                  <a16:creationId xmlns:a16="http://schemas.microsoft.com/office/drawing/2014/main" id="{03AC9101-CF75-004C-98E2-5B399BE3E61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E35E4FF6-3DC5-E247-A286-BF104D9C2644}"/>
                </a:ext>
              </a:extLst>
            </p:cNvPr>
            <p:cNvGrpSpPr/>
            <p:nvPr/>
          </p:nvGrpSpPr>
          <p:grpSpPr>
            <a:xfrm>
              <a:off x="3038361" y="2279059"/>
              <a:ext cx="808193" cy="360749"/>
              <a:chOff x="3065050" y="2211672"/>
              <a:chExt cx="808193" cy="360749"/>
            </a:xfrm>
          </p:grpSpPr>
          <p:sp>
            <p:nvSpPr>
              <p:cNvPr id="79" name="Rectangle 78">
                <a:extLst>
                  <a:ext uri="{FF2B5EF4-FFF2-40B4-BE49-F238E27FC236}">
                    <a16:creationId xmlns:a16="http://schemas.microsoft.com/office/drawing/2014/main" id="{31BE7D1E-EC8A-184A-B4CC-B49A62039517}"/>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80" name="Rectangle 79">
                <a:extLst>
                  <a:ext uri="{FF2B5EF4-FFF2-40B4-BE49-F238E27FC236}">
                    <a16:creationId xmlns:a16="http://schemas.microsoft.com/office/drawing/2014/main" id="{4BB35754-153A-A540-B212-8E7FE443DB81}"/>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81" name="Group 80">
            <a:extLst>
              <a:ext uri="{FF2B5EF4-FFF2-40B4-BE49-F238E27FC236}">
                <a16:creationId xmlns:a16="http://schemas.microsoft.com/office/drawing/2014/main" id="{8C4D44EC-FF7D-3846-8D87-CD777875BD83}"/>
              </a:ext>
            </a:extLst>
          </p:cNvPr>
          <p:cNvGrpSpPr/>
          <p:nvPr/>
        </p:nvGrpSpPr>
        <p:grpSpPr>
          <a:xfrm>
            <a:off x="5372247" y="3228180"/>
            <a:ext cx="808193" cy="730678"/>
            <a:chOff x="3038361" y="2279059"/>
            <a:chExt cx="808193" cy="730678"/>
          </a:xfrm>
        </p:grpSpPr>
        <p:pic>
          <p:nvPicPr>
            <p:cNvPr id="82" name="Picture 2" descr="http://files.softicons.com/download/internet-icons/web-hosting-icons-by-heart-internet/png/256/dedicated-server.png">
              <a:extLst>
                <a:ext uri="{FF2B5EF4-FFF2-40B4-BE49-F238E27FC236}">
                  <a16:creationId xmlns:a16="http://schemas.microsoft.com/office/drawing/2014/main" id="{AB033F43-A1E2-A14C-BEBE-2517BC1A280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8CD2FA48-AE12-BF4A-987E-2BFDDA775122}"/>
                </a:ext>
              </a:extLst>
            </p:cNvPr>
            <p:cNvGrpSpPr/>
            <p:nvPr/>
          </p:nvGrpSpPr>
          <p:grpSpPr>
            <a:xfrm>
              <a:off x="3038361" y="2279059"/>
              <a:ext cx="808193" cy="360749"/>
              <a:chOff x="3065050" y="2211672"/>
              <a:chExt cx="808193" cy="360749"/>
            </a:xfrm>
          </p:grpSpPr>
          <p:sp>
            <p:nvSpPr>
              <p:cNvPr id="84" name="Rectangle 83">
                <a:extLst>
                  <a:ext uri="{FF2B5EF4-FFF2-40B4-BE49-F238E27FC236}">
                    <a16:creationId xmlns:a16="http://schemas.microsoft.com/office/drawing/2014/main" id="{9419581E-3493-F14E-AE1A-DDC82639F116}"/>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85" name="Rectangle 84">
                <a:extLst>
                  <a:ext uri="{FF2B5EF4-FFF2-40B4-BE49-F238E27FC236}">
                    <a16:creationId xmlns:a16="http://schemas.microsoft.com/office/drawing/2014/main" id="{10CB7A95-687C-A043-A6D9-A2D1C5E61ADC}"/>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86" name="Group 85">
            <a:extLst>
              <a:ext uri="{FF2B5EF4-FFF2-40B4-BE49-F238E27FC236}">
                <a16:creationId xmlns:a16="http://schemas.microsoft.com/office/drawing/2014/main" id="{E24AD992-D3A5-A242-97B3-084FEAB873F5}"/>
              </a:ext>
            </a:extLst>
          </p:cNvPr>
          <p:cNvGrpSpPr/>
          <p:nvPr/>
        </p:nvGrpSpPr>
        <p:grpSpPr>
          <a:xfrm>
            <a:off x="5372247" y="4185730"/>
            <a:ext cx="808193" cy="730678"/>
            <a:chOff x="3038361" y="2279059"/>
            <a:chExt cx="808193" cy="730678"/>
          </a:xfrm>
        </p:grpSpPr>
        <p:pic>
          <p:nvPicPr>
            <p:cNvPr id="87" name="Picture 2" descr="http://files.softicons.com/download/internet-icons/web-hosting-icons-by-heart-internet/png/256/dedicated-server.png">
              <a:extLst>
                <a:ext uri="{FF2B5EF4-FFF2-40B4-BE49-F238E27FC236}">
                  <a16:creationId xmlns:a16="http://schemas.microsoft.com/office/drawing/2014/main" id="{C75E01BB-F156-4346-98F7-3F7F5A0CAF9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9DD9FB4E-4CBB-FD49-A181-6C121385223A}"/>
                </a:ext>
              </a:extLst>
            </p:cNvPr>
            <p:cNvGrpSpPr/>
            <p:nvPr/>
          </p:nvGrpSpPr>
          <p:grpSpPr>
            <a:xfrm>
              <a:off x="3038361" y="2279059"/>
              <a:ext cx="808193" cy="360749"/>
              <a:chOff x="3065050" y="2211672"/>
              <a:chExt cx="808193" cy="360749"/>
            </a:xfrm>
          </p:grpSpPr>
          <p:sp>
            <p:nvSpPr>
              <p:cNvPr id="89" name="Rectangle 88">
                <a:extLst>
                  <a:ext uri="{FF2B5EF4-FFF2-40B4-BE49-F238E27FC236}">
                    <a16:creationId xmlns:a16="http://schemas.microsoft.com/office/drawing/2014/main" id="{8C2953AE-CFB8-A747-86D0-21B053801FF0}"/>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90" name="Rectangle 89">
                <a:extLst>
                  <a:ext uri="{FF2B5EF4-FFF2-40B4-BE49-F238E27FC236}">
                    <a16:creationId xmlns:a16="http://schemas.microsoft.com/office/drawing/2014/main" id="{4B153939-B628-E247-93C2-B1E507533463}"/>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91" name="Group 90">
            <a:extLst>
              <a:ext uri="{FF2B5EF4-FFF2-40B4-BE49-F238E27FC236}">
                <a16:creationId xmlns:a16="http://schemas.microsoft.com/office/drawing/2014/main" id="{6AEB8699-139C-0941-AB93-AEDC708DF5CF}"/>
              </a:ext>
            </a:extLst>
          </p:cNvPr>
          <p:cNvGrpSpPr/>
          <p:nvPr/>
        </p:nvGrpSpPr>
        <p:grpSpPr>
          <a:xfrm>
            <a:off x="5372247" y="5131011"/>
            <a:ext cx="808193" cy="730678"/>
            <a:chOff x="3038361" y="2279059"/>
            <a:chExt cx="808193" cy="730678"/>
          </a:xfrm>
        </p:grpSpPr>
        <p:pic>
          <p:nvPicPr>
            <p:cNvPr id="92" name="Picture 2" descr="http://files.softicons.com/download/internet-icons/web-hosting-icons-by-heart-internet/png/256/dedicated-server.png">
              <a:extLst>
                <a:ext uri="{FF2B5EF4-FFF2-40B4-BE49-F238E27FC236}">
                  <a16:creationId xmlns:a16="http://schemas.microsoft.com/office/drawing/2014/main" id="{D46E1744-EA1F-AC44-83B3-55E13DDBC0D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3" name="Group 92">
              <a:extLst>
                <a:ext uri="{FF2B5EF4-FFF2-40B4-BE49-F238E27FC236}">
                  <a16:creationId xmlns:a16="http://schemas.microsoft.com/office/drawing/2014/main" id="{3A94E357-31A1-CB49-BF79-616E73B3AF4A}"/>
                </a:ext>
              </a:extLst>
            </p:cNvPr>
            <p:cNvGrpSpPr/>
            <p:nvPr/>
          </p:nvGrpSpPr>
          <p:grpSpPr>
            <a:xfrm>
              <a:off x="3038361" y="2279059"/>
              <a:ext cx="808193" cy="360749"/>
              <a:chOff x="3065050" y="2211672"/>
              <a:chExt cx="808193" cy="360749"/>
            </a:xfrm>
          </p:grpSpPr>
          <p:sp>
            <p:nvSpPr>
              <p:cNvPr id="94" name="Rectangle 93">
                <a:extLst>
                  <a:ext uri="{FF2B5EF4-FFF2-40B4-BE49-F238E27FC236}">
                    <a16:creationId xmlns:a16="http://schemas.microsoft.com/office/drawing/2014/main" id="{BD624908-8E38-6446-B340-FF38F789B51B}"/>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95" name="Rectangle 94">
                <a:extLst>
                  <a:ext uri="{FF2B5EF4-FFF2-40B4-BE49-F238E27FC236}">
                    <a16:creationId xmlns:a16="http://schemas.microsoft.com/office/drawing/2014/main" id="{342AFB0D-1DE0-214D-A51D-35815ED88E30}"/>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16" name="Group 115">
            <a:extLst>
              <a:ext uri="{FF2B5EF4-FFF2-40B4-BE49-F238E27FC236}">
                <a16:creationId xmlns:a16="http://schemas.microsoft.com/office/drawing/2014/main" id="{9812B657-32DC-C04B-BCCD-D7BBE1381FF4}"/>
              </a:ext>
            </a:extLst>
          </p:cNvPr>
          <p:cNvGrpSpPr/>
          <p:nvPr/>
        </p:nvGrpSpPr>
        <p:grpSpPr>
          <a:xfrm>
            <a:off x="6603825" y="2269879"/>
            <a:ext cx="808193" cy="730678"/>
            <a:chOff x="3038361" y="2279059"/>
            <a:chExt cx="808193" cy="730678"/>
          </a:xfrm>
        </p:grpSpPr>
        <p:pic>
          <p:nvPicPr>
            <p:cNvPr id="117" name="Picture 2" descr="http://files.softicons.com/download/internet-icons/web-hosting-icons-by-heart-internet/png/256/dedicated-server.png">
              <a:extLst>
                <a:ext uri="{FF2B5EF4-FFF2-40B4-BE49-F238E27FC236}">
                  <a16:creationId xmlns:a16="http://schemas.microsoft.com/office/drawing/2014/main" id="{96195E99-7957-D344-94AF-92613222F8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F6F0C34-74CD-874A-A592-3F9A584D5095}"/>
                </a:ext>
              </a:extLst>
            </p:cNvPr>
            <p:cNvGrpSpPr/>
            <p:nvPr/>
          </p:nvGrpSpPr>
          <p:grpSpPr>
            <a:xfrm>
              <a:off x="3038361" y="2279059"/>
              <a:ext cx="808193" cy="360749"/>
              <a:chOff x="3065050" y="2211672"/>
              <a:chExt cx="808193" cy="360749"/>
            </a:xfrm>
          </p:grpSpPr>
          <p:sp>
            <p:nvSpPr>
              <p:cNvPr id="119" name="Rectangle 118">
                <a:extLst>
                  <a:ext uri="{FF2B5EF4-FFF2-40B4-BE49-F238E27FC236}">
                    <a16:creationId xmlns:a16="http://schemas.microsoft.com/office/drawing/2014/main" id="{74021696-E98F-1C4E-BA8F-9F7630765A03}"/>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20" name="Rectangle 119">
                <a:extLst>
                  <a:ext uri="{FF2B5EF4-FFF2-40B4-BE49-F238E27FC236}">
                    <a16:creationId xmlns:a16="http://schemas.microsoft.com/office/drawing/2014/main" id="{8364D4DE-3F67-FF4D-8B32-98CF94C08A43}"/>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21" name="Group 120">
            <a:extLst>
              <a:ext uri="{FF2B5EF4-FFF2-40B4-BE49-F238E27FC236}">
                <a16:creationId xmlns:a16="http://schemas.microsoft.com/office/drawing/2014/main" id="{F3DEFC90-BC23-4547-852E-E77C4CCFE166}"/>
              </a:ext>
            </a:extLst>
          </p:cNvPr>
          <p:cNvGrpSpPr/>
          <p:nvPr/>
        </p:nvGrpSpPr>
        <p:grpSpPr>
          <a:xfrm>
            <a:off x="6572152" y="3223590"/>
            <a:ext cx="808193" cy="730678"/>
            <a:chOff x="3038361" y="2279059"/>
            <a:chExt cx="808193" cy="730678"/>
          </a:xfrm>
        </p:grpSpPr>
        <p:pic>
          <p:nvPicPr>
            <p:cNvPr id="122" name="Picture 2" descr="http://files.softicons.com/download/internet-icons/web-hosting-icons-by-heart-internet/png/256/dedicated-server.png">
              <a:extLst>
                <a:ext uri="{FF2B5EF4-FFF2-40B4-BE49-F238E27FC236}">
                  <a16:creationId xmlns:a16="http://schemas.microsoft.com/office/drawing/2014/main" id="{527F2393-A792-0B49-9E90-A20147FC6F0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3" name="Group 122">
              <a:extLst>
                <a:ext uri="{FF2B5EF4-FFF2-40B4-BE49-F238E27FC236}">
                  <a16:creationId xmlns:a16="http://schemas.microsoft.com/office/drawing/2014/main" id="{1DED3033-1998-FD4B-B056-126B3B404ED7}"/>
                </a:ext>
              </a:extLst>
            </p:cNvPr>
            <p:cNvGrpSpPr/>
            <p:nvPr/>
          </p:nvGrpSpPr>
          <p:grpSpPr>
            <a:xfrm>
              <a:off x="3038361" y="2279059"/>
              <a:ext cx="808193" cy="360749"/>
              <a:chOff x="3065050" y="2211672"/>
              <a:chExt cx="808193" cy="360749"/>
            </a:xfrm>
          </p:grpSpPr>
          <p:sp>
            <p:nvSpPr>
              <p:cNvPr id="124" name="Rectangle 123">
                <a:extLst>
                  <a:ext uri="{FF2B5EF4-FFF2-40B4-BE49-F238E27FC236}">
                    <a16:creationId xmlns:a16="http://schemas.microsoft.com/office/drawing/2014/main" id="{24892529-A97B-0540-8A3E-DF6008CA3A74}"/>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25" name="Rectangle 124">
                <a:extLst>
                  <a:ext uri="{FF2B5EF4-FFF2-40B4-BE49-F238E27FC236}">
                    <a16:creationId xmlns:a16="http://schemas.microsoft.com/office/drawing/2014/main" id="{0A0FA787-6E07-414A-8E96-DE70994470FA}"/>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26" name="Group 125">
            <a:extLst>
              <a:ext uri="{FF2B5EF4-FFF2-40B4-BE49-F238E27FC236}">
                <a16:creationId xmlns:a16="http://schemas.microsoft.com/office/drawing/2014/main" id="{FD6A4385-5730-5D48-BE94-655AE13DD223}"/>
              </a:ext>
            </a:extLst>
          </p:cNvPr>
          <p:cNvGrpSpPr/>
          <p:nvPr/>
        </p:nvGrpSpPr>
        <p:grpSpPr>
          <a:xfrm>
            <a:off x="6572152" y="4181140"/>
            <a:ext cx="808193" cy="730678"/>
            <a:chOff x="3038361" y="2279059"/>
            <a:chExt cx="808193" cy="730678"/>
          </a:xfrm>
        </p:grpSpPr>
        <p:pic>
          <p:nvPicPr>
            <p:cNvPr id="127" name="Picture 2" descr="http://files.softicons.com/download/internet-icons/web-hosting-icons-by-heart-internet/png/256/dedicated-server.png">
              <a:extLst>
                <a:ext uri="{FF2B5EF4-FFF2-40B4-BE49-F238E27FC236}">
                  <a16:creationId xmlns:a16="http://schemas.microsoft.com/office/drawing/2014/main" id="{B5B3FC9B-3271-5C43-91D8-804E4B41E46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8" name="Group 127">
              <a:extLst>
                <a:ext uri="{FF2B5EF4-FFF2-40B4-BE49-F238E27FC236}">
                  <a16:creationId xmlns:a16="http://schemas.microsoft.com/office/drawing/2014/main" id="{A8FBD55F-F338-EF43-B53C-012217554FE6}"/>
                </a:ext>
              </a:extLst>
            </p:cNvPr>
            <p:cNvGrpSpPr/>
            <p:nvPr/>
          </p:nvGrpSpPr>
          <p:grpSpPr>
            <a:xfrm>
              <a:off x="3038361" y="2279059"/>
              <a:ext cx="808193" cy="360749"/>
              <a:chOff x="3065050" y="2211672"/>
              <a:chExt cx="808193" cy="360749"/>
            </a:xfrm>
          </p:grpSpPr>
          <p:sp>
            <p:nvSpPr>
              <p:cNvPr id="129" name="Rectangle 128">
                <a:extLst>
                  <a:ext uri="{FF2B5EF4-FFF2-40B4-BE49-F238E27FC236}">
                    <a16:creationId xmlns:a16="http://schemas.microsoft.com/office/drawing/2014/main" id="{097940C4-BBB8-C74E-90C6-B06BEFDD80DE}"/>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30" name="Rectangle 129">
                <a:extLst>
                  <a:ext uri="{FF2B5EF4-FFF2-40B4-BE49-F238E27FC236}">
                    <a16:creationId xmlns:a16="http://schemas.microsoft.com/office/drawing/2014/main" id="{29027AE9-0D72-1240-A8BD-6C9EC9F64CE8}"/>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31" name="Group 130">
            <a:extLst>
              <a:ext uri="{FF2B5EF4-FFF2-40B4-BE49-F238E27FC236}">
                <a16:creationId xmlns:a16="http://schemas.microsoft.com/office/drawing/2014/main" id="{4E1CD56D-93B7-EF4C-B99F-23CD3EB5A75C}"/>
              </a:ext>
            </a:extLst>
          </p:cNvPr>
          <p:cNvGrpSpPr/>
          <p:nvPr/>
        </p:nvGrpSpPr>
        <p:grpSpPr>
          <a:xfrm>
            <a:off x="6572152" y="5126421"/>
            <a:ext cx="808193" cy="730678"/>
            <a:chOff x="3038361" y="2279059"/>
            <a:chExt cx="808193" cy="730678"/>
          </a:xfrm>
        </p:grpSpPr>
        <p:pic>
          <p:nvPicPr>
            <p:cNvPr id="132" name="Picture 2" descr="http://files.softicons.com/download/internet-icons/web-hosting-icons-by-heart-internet/png/256/dedicated-server.png">
              <a:extLst>
                <a:ext uri="{FF2B5EF4-FFF2-40B4-BE49-F238E27FC236}">
                  <a16:creationId xmlns:a16="http://schemas.microsoft.com/office/drawing/2014/main" id="{6DE816E6-24E7-A443-9AA4-C64795E3BBE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909579D7-3425-D24C-82F5-E98500A5ADCF}"/>
                </a:ext>
              </a:extLst>
            </p:cNvPr>
            <p:cNvGrpSpPr/>
            <p:nvPr/>
          </p:nvGrpSpPr>
          <p:grpSpPr>
            <a:xfrm>
              <a:off x="3038361" y="2279059"/>
              <a:ext cx="808193" cy="360749"/>
              <a:chOff x="3065050" y="2211672"/>
              <a:chExt cx="808193" cy="360749"/>
            </a:xfrm>
          </p:grpSpPr>
          <p:sp>
            <p:nvSpPr>
              <p:cNvPr id="134" name="Rectangle 133">
                <a:extLst>
                  <a:ext uri="{FF2B5EF4-FFF2-40B4-BE49-F238E27FC236}">
                    <a16:creationId xmlns:a16="http://schemas.microsoft.com/office/drawing/2014/main" id="{4B2F3681-8056-F94C-B540-F309A02D360E}"/>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35" name="Rectangle 134">
                <a:extLst>
                  <a:ext uri="{FF2B5EF4-FFF2-40B4-BE49-F238E27FC236}">
                    <a16:creationId xmlns:a16="http://schemas.microsoft.com/office/drawing/2014/main" id="{43180F41-7145-6C43-8AB2-34C59D900776}"/>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36" name="Group 135">
            <a:extLst>
              <a:ext uri="{FF2B5EF4-FFF2-40B4-BE49-F238E27FC236}">
                <a16:creationId xmlns:a16="http://schemas.microsoft.com/office/drawing/2014/main" id="{DC155EA6-553D-6843-8CE8-63A5A679F209}"/>
              </a:ext>
            </a:extLst>
          </p:cNvPr>
          <p:cNvGrpSpPr/>
          <p:nvPr/>
        </p:nvGrpSpPr>
        <p:grpSpPr>
          <a:xfrm>
            <a:off x="7757095" y="2279059"/>
            <a:ext cx="808193" cy="730678"/>
            <a:chOff x="3038361" y="2279059"/>
            <a:chExt cx="808193" cy="730678"/>
          </a:xfrm>
        </p:grpSpPr>
        <p:pic>
          <p:nvPicPr>
            <p:cNvPr id="137" name="Picture 2" descr="http://files.softicons.com/download/internet-icons/web-hosting-icons-by-heart-internet/png/256/dedicated-server.png">
              <a:extLst>
                <a:ext uri="{FF2B5EF4-FFF2-40B4-BE49-F238E27FC236}">
                  <a16:creationId xmlns:a16="http://schemas.microsoft.com/office/drawing/2014/main" id="{E8FA8DD1-5BD7-2843-B4DF-A9EE11BB727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8" name="Group 137">
              <a:extLst>
                <a:ext uri="{FF2B5EF4-FFF2-40B4-BE49-F238E27FC236}">
                  <a16:creationId xmlns:a16="http://schemas.microsoft.com/office/drawing/2014/main" id="{A31BD43A-6844-C342-B655-A3F8EBC8337A}"/>
                </a:ext>
              </a:extLst>
            </p:cNvPr>
            <p:cNvGrpSpPr/>
            <p:nvPr/>
          </p:nvGrpSpPr>
          <p:grpSpPr>
            <a:xfrm>
              <a:off x="3038361" y="2279059"/>
              <a:ext cx="808193" cy="360749"/>
              <a:chOff x="3065050" y="2211672"/>
              <a:chExt cx="808193" cy="360749"/>
            </a:xfrm>
          </p:grpSpPr>
          <p:sp>
            <p:nvSpPr>
              <p:cNvPr id="139" name="Rectangle 138">
                <a:extLst>
                  <a:ext uri="{FF2B5EF4-FFF2-40B4-BE49-F238E27FC236}">
                    <a16:creationId xmlns:a16="http://schemas.microsoft.com/office/drawing/2014/main" id="{3CBA3A37-2F81-BD46-919A-B7DC43B7F801}"/>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40" name="Rectangle 139">
                <a:extLst>
                  <a:ext uri="{FF2B5EF4-FFF2-40B4-BE49-F238E27FC236}">
                    <a16:creationId xmlns:a16="http://schemas.microsoft.com/office/drawing/2014/main" id="{01C9E162-6E6C-2D4A-AF06-1852908019AC}"/>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41" name="Group 140">
            <a:extLst>
              <a:ext uri="{FF2B5EF4-FFF2-40B4-BE49-F238E27FC236}">
                <a16:creationId xmlns:a16="http://schemas.microsoft.com/office/drawing/2014/main" id="{41F33794-EA3F-8342-871B-CE3AB191EF12}"/>
              </a:ext>
            </a:extLst>
          </p:cNvPr>
          <p:cNvGrpSpPr/>
          <p:nvPr/>
        </p:nvGrpSpPr>
        <p:grpSpPr>
          <a:xfrm>
            <a:off x="7725422" y="3232770"/>
            <a:ext cx="808193" cy="730678"/>
            <a:chOff x="3038361" y="2279059"/>
            <a:chExt cx="808193" cy="730678"/>
          </a:xfrm>
        </p:grpSpPr>
        <p:pic>
          <p:nvPicPr>
            <p:cNvPr id="142" name="Picture 2" descr="http://files.softicons.com/download/internet-icons/web-hosting-icons-by-heart-internet/png/256/dedicated-server.png">
              <a:extLst>
                <a:ext uri="{FF2B5EF4-FFF2-40B4-BE49-F238E27FC236}">
                  <a16:creationId xmlns:a16="http://schemas.microsoft.com/office/drawing/2014/main" id="{50300E36-7350-954C-AAED-56D7B8763C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C55A30C6-2271-6C4F-8F7E-FDCA97AE09E3}"/>
                </a:ext>
              </a:extLst>
            </p:cNvPr>
            <p:cNvGrpSpPr/>
            <p:nvPr/>
          </p:nvGrpSpPr>
          <p:grpSpPr>
            <a:xfrm>
              <a:off x="3038361" y="2279059"/>
              <a:ext cx="808193" cy="360749"/>
              <a:chOff x="3065050" y="2211672"/>
              <a:chExt cx="808193" cy="360749"/>
            </a:xfrm>
          </p:grpSpPr>
          <p:sp>
            <p:nvSpPr>
              <p:cNvPr id="144" name="Rectangle 143">
                <a:extLst>
                  <a:ext uri="{FF2B5EF4-FFF2-40B4-BE49-F238E27FC236}">
                    <a16:creationId xmlns:a16="http://schemas.microsoft.com/office/drawing/2014/main" id="{679F8097-F5FC-2F4C-9E5A-1AF04110FE42}"/>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45" name="Rectangle 144">
                <a:extLst>
                  <a:ext uri="{FF2B5EF4-FFF2-40B4-BE49-F238E27FC236}">
                    <a16:creationId xmlns:a16="http://schemas.microsoft.com/office/drawing/2014/main" id="{9C38C2E6-558A-A34B-8661-F97D75AEA48C}"/>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46" name="Group 145">
            <a:extLst>
              <a:ext uri="{FF2B5EF4-FFF2-40B4-BE49-F238E27FC236}">
                <a16:creationId xmlns:a16="http://schemas.microsoft.com/office/drawing/2014/main" id="{097FD721-5ECE-B944-AB56-C0B3EFD14156}"/>
              </a:ext>
            </a:extLst>
          </p:cNvPr>
          <p:cNvGrpSpPr/>
          <p:nvPr/>
        </p:nvGrpSpPr>
        <p:grpSpPr>
          <a:xfrm>
            <a:off x="7725422" y="4190320"/>
            <a:ext cx="808193" cy="730678"/>
            <a:chOff x="3038361" y="2279059"/>
            <a:chExt cx="808193" cy="730678"/>
          </a:xfrm>
        </p:grpSpPr>
        <p:pic>
          <p:nvPicPr>
            <p:cNvPr id="147" name="Picture 2" descr="http://files.softicons.com/download/internet-icons/web-hosting-icons-by-heart-internet/png/256/dedicated-server.png">
              <a:extLst>
                <a:ext uri="{FF2B5EF4-FFF2-40B4-BE49-F238E27FC236}">
                  <a16:creationId xmlns:a16="http://schemas.microsoft.com/office/drawing/2014/main" id="{FC8C314E-E7C9-2345-929C-4B437D90A4D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8" name="Group 147">
              <a:extLst>
                <a:ext uri="{FF2B5EF4-FFF2-40B4-BE49-F238E27FC236}">
                  <a16:creationId xmlns:a16="http://schemas.microsoft.com/office/drawing/2014/main" id="{01427D4E-8955-9E40-B9F2-8F98CEADCF3E}"/>
                </a:ext>
              </a:extLst>
            </p:cNvPr>
            <p:cNvGrpSpPr/>
            <p:nvPr/>
          </p:nvGrpSpPr>
          <p:grpSpPr>
            <a:xfrm>
              <a:off x="3038361" y="2279059"/>
              <a:ext cx="808193" cy="360749"/>
              <a:chOff x="3065050" y="2211672"/>
              <a:chExt cx="808193" cy="360749"/>
            </a:xfrm>
          </p:grpSpPr>
          <p:sp>
            <p:nvSpPr>
              <p:cNvPr id="149" name="Rectangle 148">
                <a:extLst>
                  <a:ext uri="{FF2B5EF4-FFF2-40B4-BE49-F238E27FC236}">
                    <a16:creationId xmlns:a16="http://schemas.microsoft.com/office/drawing/2014/main" id="{A82DE13E-070E-BB47-8908-8F4167A349B6}"/>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50" name="Rectangle 149">
                <a:extLst>
                  <a:ext uri="{FF2B5EF4-FFF2-40B4-BE49-F238E27FC236}">
                    <a16:creationId xmlns:a16="http://schemas.microsoft.com/office/drawing/2014/main" id="{789739E8-B75A-7540-BA4D-A9125632A1D8}"/>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grpSp>
        <p:nvGrpSpPr>
          <p:cNvPr id="151" name="Group 150">
            <a:extLst>
              <a:ext uri="{FF2B5EF4-FFF2-40B4-BE49-F238E27FC236}">
                <a16:creationId xmlns:a16="http://schemas.microsoft.com/office/drawing/2014/main" id="{8AABF651-20EF-0940-810A-2DA2CB1E8309}"/>
              </a:ext>
            </a:extLst>
          </p:cNvPr>
          <p:cNvGrpSpPr/>
          <p:nvPr/>
        </p:nvGrpSpPr>
        <p:grpSpPr>
          <a:xfrm>
            <a:off x="7725422" y="5135601"/>
            <a:ext cx="808193" cy="730678"/>
            <a:chOff x="3038361" y="2279059"/>
            <a:chExt cx="808193" cy="730678"/>
          </a:xfrm>
        </p:grpSpPr>
        <p:pic>
          <p:nvPicPr>
            <p:cNvPr id="152" name="Picture 2" descr="http://files.softicons.com/download/internet-icons/web-hosting-icons-by-heart-internet/png/256/dedicated-server.png">
              <a:extLst>
                <a:ext uri="{FF2B5EF4-FFF2-40B4-BE49-F238E27FC236}">
                  <a16:creationId xmlns:a16="http://schemas.microsoft.com/office/drawing/2014/main" id="{D82D15A4-53F0-F441-8733-13031E59D5A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454" y="2279060"/>
              <a:ext cx="548008" cy="7306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A9FA9D3A-9378-C648-AB46-92EB65FB0517}"/>
                </a:ext>
              </a:extLst>
            </p:cNvPr>
            <p:cNvGrpSpPr/>
            <p:nvPr/>
          </p:nvGrpSpPr>
          <p:grpSpPr>
            <a:xfrm>
              <a:off x="3038361" y="2279059"/>
              <a:ext cx="808193" cy="360749"/>
              <a:chOff x="3065050" y="2211672"/>
              <a:chExt cx="808193" cy="360749"/>
            </a:xfrm>
          </p:grpSpPr>
          <p:sp>
            <p:nvSpPr>
              <p:cNvPr id="154" name="Rectangle 153">
                <a:extLst>
                  <a:ext uri="{FF2B5EF4-FFF2-40B4-BE49-F238E27FC236}">
                    <a16:creationId xmlns:a16="http://schemas.microsoft.com/office/drawing/2014/main" id="{CD4998EE-CDD8-E841-A05B-4C4760CE54AA}"/>
                  </a:ext>
                </a:extLst>
              </p:cNvPr>
              <p:cNvSpPr/>
              <p:nvPr/>
            </p:nvSpPr>
            <p:spPr bwMode="auto">
              <a:xfrm>
                <a:off x="3065050"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155" name="Rectangle 154">
                <a:extLst>
                  <a:ext uri="{FF2B5EF4-FFF2-40B4-BE49-F238E27FC236}">
                    <a16:creationId xmlns:a16="http://schemas.microsoft.com/office/drawing/2014/main" id="{61F9A8F6-AFA6-BE42-87EF-42AAADD6B9E3}"/>
                  </a:ext>
                </a:extLst>
              </p:cNvPr>
              <p:cNvSpPr/>
              <p:nvPr/>
            </p:nvSpPr>
            <p:spPr bwMode="auto">
              <a:xfrm>
                <a:off x="3500819" y="2211672"/>
                <a:ext cx="372424" cy="360749"/>
              </a:xfrm>
              <a:prstGeom prst="rect">
                <a:avLst/>
              </a:prstGeom>
              <a:solidFill>
                <a:schemeClr val="accent6"/>
              </a:solidFill>
              <a:ln>
                <a:solidFill>
                  <a:schemeClr val="bg2"/>
                </a:solidFill>
                <a:headEnd type="none" w="med" len="med"/>
                <a:tailEnd type="none" w="med" len="med"/>
              </a:ln>
              <a:effectLst>
                <a:outerShdw blurRad="50800" dist="38100" dir="2700000" algn="tl" rotWithShape="0">
                  <a:prstClr val="black">
                    <a:alpha val="40000"/>
                  </a:prstClr>
                </a:outerShdw>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350" dirty="0">
                    <a:gradFill>
                      <a:gsLst>
                        <a:gs pos="0">
                          <a:srgbClr val="FFFFFF"/>
                        </a:gs>
                        <a:gs pos="100000">
                          <a:srgbClr val="FFFFFF"/>
                        </a:gs>
                      </a:gsLst>
                      <a:lin ang="5400000" scaled="0"/>
                    </a:gradFill>
                    <a:latin typeface="Segoe UI"/>
                    <a:ea typeface="Segoe UI" pitchFamily="34" charset="0"/>
                    <a:cs typeface="Segoe UI" pitchFamily="34" charset="0"/>
                  </a:rPr>
                  <a:t>S</a:t>
                </a:r>
              </a:p>
            </p:txBody>
          </p:sp>
        </p:grpSp>
      </p:grpSp>
    </p:spTree>
    <p:extLst>
      <p:ext uri="{BB962C8B-B14F-4D97-AF65-F5344CB8AC3E}">
        <p14:creationId xmlns:p14="http://schemas.microsoft.com/office/powerpoint/2010/main" val="3339727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CD5B-D26F-3742-A0C0-A91FE6B6B003}"/>
              </a:ext>
            </a:extLst>
          </p:cNvPr>
          <p:cNvSpPr>
            <a:spLocks noGrp="1"/>
          </p:cNvSpPr>
          <p:nvPr>
            <p:ph type="title"/>
          </p:nvPr>
        </p:nvSpPr>
        <p:spPr/>
        <p:txBody>
          <a:bodyPr/>
          <a:lstStyle/>
          <a:p>
            <a:r>
              <a:rPr lang="en-US" dirty="0"/>
              <a:t>Amazon Infrastructure Setup</a:t>
            </a:r>
          </a:p>
        </p:txBody>
      </p:sp>
      <p:sp>
        <p:nvSpPr>
          <p:cNvPr id="5" name="Rounded Rectangle 4">
            <a:extLst>
              <a:ext uri="{FF2B5EF4-FFF2-40B4-BE49-F238E27FC236}">
                <a16:creationId xmlns:a16="http://schemas.microsoft.com/office/drawing/2014/main" id="{05EE4E26-B36F-FC44-B67A-AAB5734BE4FC}"/>
              </a:ext>
            </a:extLst>
          </p:cNvPr>
          <p:cNvSpPr/>
          <p:nvPr/>
        </p:nvSpPr>
        <p:spPr>
          <a:xfrm>
            <a:off x="2600325" y="251558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8687E83-5412-F04E-8393-37B3A475C3A6}"/>
              </a:ext>
            </a:extLst>
          </p:cNvPr>
          <p:cNvSpPr/>
          <p:nvPr/>
        </p:nvSpPr>
        <p:spPr>
          <a:xfrm>
            <a:off x="2600325" y="327769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4CD50C9-A93C-1842-BB6A-E4E5E0DDB9EF}"/>
              </a:ext>
            </a:extLst>
          </p:cNvPr>
          <p:cNvSpPr/>
          <p:nvPr/>
        </p:nvSpPr>
        <p:spPr>
          <a:xfrm>
            <a:off x="2600325" y="4839098"/>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2330BB6-1B55-9149-9291-F54A9DB8F711}"/>
              </a:ext>
            </a:extLst>
          </p:cNvPr>
          <p:cNvSpPr/>
          <p:nvPr/>
        </p:nvSpPr>
        <p:spPr>
          <a:xfrm>
            <a:off x="2600325" y="4058394"/>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7F69713-CCDE-8B44-9A04-0E0A42CBFB26}"/>
              </a:ext>
            </a:extLst>
          </p:cNvPr>
          <p:cNvSpPr/>
          <p:nvPr/>
        </p:nvSpPr>
        <p:spPr>
          <a:xfrm>
            <a:off x="3377415" y="2508649"/>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699C33E-3ADD-384E-B18F-D7533B0E1371}"/>
              </a:ext>
            </a:extLst>
          </p:cNvPr>
          <p:cNvSpPr/>
          <p:nvPr/>
        </p:nvSpPr>
        <p:spPr>
          <a:xfrm>
            <a:off x="3377415" y="3296318"/>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606FA63-2D44-834A-A209-A663B2730C81}"/>
              </a:ext>
            </a:extLst>
          </p:cNvPr>
          <p:cNvSpPr/>
          <p:nvPr/>
        </p:nvSpPr>
        <p:spPr>
          <a:xfrm>
            <a:off x="3377415" y="4058394"/>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0075BA5-7747-2746-B2EA-4C097AC0CF21}"/>
              </a:ext>
            </a:extLst>
          </p:cNvPr>
          <p:cNvSpPr/>
          <p:nvPr/>
        </p:nvSpPr>
        <p:spPr>
          <a:xfrm>
            <a:off x="3377415" y="482047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C6A83F25-071E-094B-98D1-38A7C51BB038}"/>
              </a:ext>
            </a:extLst>
          </p:cNvPr>
          <p:cNvSpPr/>
          <p:nvPr/>
        </p:nvSpPr>
        <p:spPr>
          <a:xfrm>
            <a:off x="7707721" y="251558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37B7337-D146-9248-B7ED-64925BDC8D4E}"/>
              </a:ext>
            </a:extLst>
          </p:cNvPr>
          <p:cNvSpPr/>
          <p:nvPr/>
        </p:nvSpPr>
        <p:spPr>
          <a:xfrm>
            <a:off x="8484811" y="250864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FF4FD34-B08D-F642-A042-2E636DC523BC}"/>
              </a:ext>
            </a:extLst>
          </p:cNvPr>
          <p:cNvSpPr/>
          <p:nvPr/>
        </p:nvSpPr>
        <p:spPr>
          <a:xfrm>
            <a:off x="7707721" y="330325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A3077AF-DD02-AF41-ADD6-2F1973B5CB67}"/>
              </a:ext>
            </a:extLst>
          </p:cNvPr>
          <p:cNvSpPr/>
          <p:nvPr/>
        </p:nvSpPr>
        <p:spPr>
          <a:xfrm>
            <a:off x="8484811" y="329631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84AEE44-7C99-F645-83BC-46D93670FCA5}"/>
              </a:ext>
            </a:extLst>
          </p:cNvPr>
          <p:cNvSpPr/>
          <p:nvPr/>
        </p:nvSpPr>
        <p:spPr>
          <a:xfrm>
            <a:off x="7707721" y="4067921"/>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75BE6AE-532A-5545-B5D3-3B9390ADE83C}"/>
              </a:ext>
            </a:extLst>
          </p:cNvPr>
          <p:cNvSpPr/>
          <p:nvPr/>
        </p:nvSpPr>
        <p:spPr>
          <a:xfrm>
            <a:off x="8484811" y="4060989"/>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3E6F271-6F64-D249-AAED-76279722A261}"/>
              </a:ext>
            </a:extLst>
          </p:cNvPr>
          <p:cNvSpPr/>
          <p:nvPr/>
        </p:nvSpPr>
        <p:spPr>
          <a:xfrm>
            <a:off x="7707721" y="483167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1191E3C-A8B3-1548-AF9E-11D472FFDBB4}"/>
              </a:ext>
            </a:extLst>
          </p:cNvPr>
          <p:cNvSpPr/>
          <p:nvPr/>
        </p:nvSpPr>
        <p:spPr>
          <a:xfrm>
            <a:off x="8484811" y="482473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9C05774-D2D2-034F-9684-D3C90ED9E4E9}"/>
              </a:ext>
            </a:extLst>
          </p:cNvPr>
          <p:cNvSpPr txBox="1"/>
          <p:nvPr/>
        </p:nvSpPr>
        <p:spPr>
          <a:xfrm>
            <a:off x="3039004" y="1872301"/>
            <a:ext cx="650756" cy="461665"/>
          </a:xfrm>
          <a:prstGeom prst="rect">
            <a:avLst/>
          </a:prstGeom>
          <a:noFill/>
        </p:spPr>
        <p:txBody>
          <a:bodyPr wrap="none" rtlCol="0">
            <a:spAutoFit/>
          </a:bodyPr>
          <a:lstStyle/>
          <a:p>
            <a:r>
              <a:rPr lang="en-US" sz="2400" dirty="0"/>
              <a:t>EC2</a:t>
            </a:r>
          </a:p>
        </p:txBody>
      </p:sp>
      <p:sp>
        <p:nvSpPr>
          <p:cNvPr id="30" name="TextBox 29">
            <a:extLst>
              <a:ext uri="{FF2B5EF4-FFF2-40B4-BE49-F238E27FC236}">
                <a16:creationId xmlns:a16="http://schemas.microsoft.com/office/drawing/2014/main" id="{CD1E8B5D-8FCB-D140-B836-4C6131870268}"/>
              </a:ext>
            </a:extLst>
          </p:cNvPr>
          <p:cNvSpPr txBox="1"/>
          <p:nvPr/>
        </p:nvSpPr>
        <p:spPr>
          <a:xfrm>
            <a:off x="8091800" y="1939737"/>
            <a:ext cx="481222" cy="461665"/>
          </a:xfrm>
          <a:prstGeom prst="rect">
            <a:avLst/>
          </a:prstGeom>
          <a:noFill/>
        </p:spPr>
        <p:txBody>
          <a:bodyPr wrap="none" rtlCol="0">
            <a:spAutoFit/>
          </a:bodyPr>
          <a:lstStyle/>
          <a:p>
            <a:r>
              <a:rPr lang="en-US" sz="2400" dirty="0"/>
              <a:t>S3</a:t>
            </a:r>
          </a:p>
        </p:txBody>
      </p:sp>
      <p:sp>
        <p:nvSpPr>
          <p:cNvPr id="31" name="TextBox 30">
            <a:extLst>
              <a:ext uri="{FF2B5EF4-FFF2-40B4-BE49-F238E27FC236}">
                <a16:creationId xmlns:a16="http://schemas.microsoft.com/office/drawing/2014/main" id="{9C5DBE8B-F6BF-1849-82F2-0536EC6A4507}"/>
              </a:ext>
            </a:extLst>
          </p:cNvPr>
          <p:cNvSpPr txBox="1"/>
          <p:nvPr/>
        </p:nvSpPr>
        <p:spPr>
          <a:xfrm>
            <a:off x="1823862" y="5573752"/>
            <a:ext cx="2802306" cy="1200329"/>
          </a:xfrm>
          <a:prstGeom prst="rect">
            <a:avLst/>
          </a:prstGeom>
          <a:noFill/>
        </p:spPr>
        <p:txBody>
          <a:bodyPr wrap="none" rtlCol="0">
            <a:spAutoFit/>
          </a:bodyPr>
          <a:lstStyle/>
          <a:p>
            <a:r>
              <a:rPr lang="en-US" dirty="0"/>
              <a:t>Rent VMs</a:t>
            </a:r>
            <a:br>
              <a:rPr lang="en-US" dirty="0"/>
            </a:br>
            <a:r>
              <a:rPr lang="en-US" dirty="0"/>
              <a:t>When you terminate VMs, </a:t>
            </a:r>
            <a:br>
              <a:rPr lang="en-US" dirty="0"/>
            </a:br>
            <a:r>
              <a:rPr lang="en-US" dirty="0"/>
              <a:t>the storage associated with </a:t>
            </a:r>
            <a:br>
              <a:rPr lang="en-US" dirty="0"/>
            </a:br>
            <a:r>
              <a:rPr lang="en-US" dirty="0"/>
              <a:t>the VMs gets destroyed </a:t>
            </a:r>
          </a:p>
        </p:txBody>
      </p:sp>
      <p:sp>
        <p:nvSpPr>
          <p:cNvPr id="32" name="TextBox 31">
            <a:extLst>
              <a:ext uri="{FF2B5EF4-FFF2-40B4-BE49-F238E27FC236}">
                <a16:creationId xmlns:a16="http://schemas.microsoft.com/office/drawing/2014/main" id="{17F3F87C-7DEC-2641-A2BC-BB4A95278AC3}"/>
              </a:ext>
            </a:extLst>
          </p:cNvPr>
          <p:cNvSpPr txBox="1"/>
          <p:nvPr/>
        </p:nvSpPr>
        <p:spPr>
          <a:xfrm>
            <a:off x="7532242" y="5712135"/>
            <a:ext cx="1905137" cy="369332"/>
          </a:xfrm>
          <a:prstGeom prst="rect">
            <a:avLst/>
          </a:prstGeom>
          <a:noFill/>
        </p:spPr>
        <p:txBody>
          <a:bodyPr wrap="none" rtlCol="0">
            <a:spAutoFit/>
          </a:bodyPr>
          <a:lstStyle/>
          <a:p>
            <a:r>
              <a:rPr lang="en-US" dirty="0"/>
              <a:t>Long-term storage</a:t>
            </a:r>
          </a:p>
        </p:txBody>
      </p:sp>
    </p:spTree>
    <p:extLst>
      <p:ext uri="{BB962C8B-B14F-4D97-AF65-F5344CB8AC3E}">
        <p14:creationId xmlns:p14="http://schemas.microsoft.com/office/powerpoint/2010/main" val="331359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A31A-407F-2249-90EF-8E8DA453D89A}"/>
              </a:ext>
            </a:extLst>
          </p:cNvPr>
          <p:cNvSpPr>
            <a:spLocks noGrp="1"/>
          </p:cNvSpPr>
          <p:nvPr>
            <p:ph type="title"/>
          </p:nvPr>
        </p:nvSpPr>
        <p:spPr/>
        <p:txBody>
          <a:bodyPr>
            <a:normAutofit/>
          </a:bodyPr>
          <a:lstStyle/>
          <a:p>
            <a:r>
              <a:rPr lang="en-US" dirty="0"/>
              <a:t>Server Machine</a:t>
            </a:r>
          </a:p>
        </p:txBody>
      </p:sp>
      <p:sp>
        <p:nvSpPr>
          <p:cNvPr id="3" name="Content Placeholder 2">
            <a:extLst>
              <a:ext uri="{FF2B5EF4-FFF2-40B4-BE49-F238E27FC236}">
                <a16:creationId xmlns:a16="http://schemas.microsoft.com/office/drawing/2014/main" id="{7858673B-7227-7547-8B0B-36F265C231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138A105-AEF9-9742-9D0E-868AD991F208}"/>
              </a:ext>
            </a:extLst>
          </p:cNvPr>
          <p:cNvPicPr>
            <a:picLocks noChangeAspect="1"/>
          </p:cNvPicPr>
          <p:nvPr/>
        </p:nvPicPr>
        <p:blipFill>
          <a:blip r:embed="rId2"/>
          <a:stretch>
            <a:fillRect/>
          </a:stretch>
        </p:blipFill>
        <p:spPr>
          <a:xfrm>
            <a:off x="3395333" y="1722438"/>
            <a:ext cx="5885970" cy="4557712"/>
          </a:xfrm>
          <a:prstGeom prst="rect">
            <a:avLst/>
          </a:prstGeom>
        </p:spPr>
      </p:pic>
      <p:sp>
        <p:nvSpPr>
          <p:cNvPr id="6" name="Rectangle 5">
            <a:extLst>
              <a:ext uri="{FF2B5EF4-FFF2-40B4-BE49-F238E27FC236}">
                <a16:creationId xmlns:a16="http://schemas.microsoft.com/office/drawing/2014/main" id="{52980DB0-DDE2-0746-BB1C-3F4841965565}"/>
              </a:ext>
            </a:extLst>
          </p:cNvPr>
          <p:cNvSpPr/>
          <p:nvPr/>
        </p:nvSpPr>
        <p:spPr>
          <a:xfrm>
            <a:off x="3921053" y="6311900"/>
            <a:ext cx="5360250" cy="369332"/>
          </a:xfrm>
          <a:prstGeom prst="rect">
            <a:avLst/>
          </a:prstGeom>
        </p:spPr>
        <p:txBody>
          <a:bodyPr wrap="none">
            <a:spAutoFit/>
          </a:bodyPr>
          <a:lstStyle/>
          <a:p>
            <a:r>
              <a:rPr lang="en-US" dirty="0"/>
              <a:t>http://</a:t>
            </a:r>
            <a:r>
              <a:rPr lang="en-US" dirty="0" err="1"/>
              <a:t>opencompute.org</a:t>
            </a:r>
            <a:r>
              <a:rPr lang="en-US" dirty="0"/>
              <a:t>/products/olympus-1u-server/</a:t>
            </a:r>
          </a:p>
        </p:txBody>
      </p:sp>
    </p:spTree>
    <p:extLst>
      <p:ext uri="{BB962C8B-B14F-4D97-AF65-F5344CB8AC3E}">
        <p14:creationId xmlns:p14="http://schemas.microsoft.com/office/powerpoint/2010/main" val="1478450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B52F-85E2-3440-8604-D6BEA85A7278}"/>
              </a:ext>
            </a:extLst>
          </p:cNvPr>
          <p:cNvSpPr>
            <a:spLocks noGrp="1"/>
          </p:cNvSpPr>
          <p:nvPr>
            <p:ph type="title"/>
          </p:nvPr>
        </p:nvSpPr>
        <p:spPr/>
        <p:txBody>
          <a:bodyPr/>
          <a:lstStyle/>
          <a:p>
            <a:r>
              <a:rPr lang="en-US" dirty="0"/>
              <a:t>Amazon EC2</a:t>
            </a:r>
          </a:p>
        </p:txBody>
      </p:sp>
      <p:sp>
        <p:nvSpPr>
          <p:cNvPr id="3" name="Content Placeholder 2">
            <a:extLst>
              <a:ext uri="{FF2B5EF4-FFF2-40B4-BE49-F238E27FC236}">
                <a16:creationId xmlns:a16="http://schemas.microsoft.com/office/drawing/2014/main" id="{77973DE1-EE9A-3347-852C-17D983BC3BAB}"/>
              </a:ext>
            </a:extLst>
          </p:cNvPr>
          <p:cNvSpPr>
            <a:spLocks noGrp="1"/>
          </p:cNvSpPr>
          <p:nvPr>
            <p:ph idx="1"/>
          </p:nvPr>
        </p:nvSpPr>
        <p:spPr/>
        <p:txBody>
          <a:bodyPr>
            <a:normAutofit fontScale="92500" lnSpcReduction="10000"/>
          </a:bodyPr>
          <a:lstStyle/>
          <a:p>
            <a:r>
              <a:rPr lang="en-US" dirty="0"/>
              <a:t>Select a pre-configured, templated Amazon Machine Image (AMI) to get up and running immediately. Or create an AMI containing your applications, libraries, data, and associated configuration settings.</a:t>
            </a:r>
          </a:p>
          <a:p>
            <a:r>
              <a:rPr lang="en-US" dirty="0"/>
              <a:t>Configure security and network access on your Amazon EC2 instance.</a:t>
            </a:r>
          </a:p>
          <a:p>
            <a:r>
              <a:rPr lang="en-US" dirty="0"/>
              <a:t>Choose which instance type(s) you want, then start, terminate, and monitor as many instances of your AMI as needed, using the web service APIs or the variety of management tools provided.</a:t>
            </a:r>
          </a:p>
          <a:p>
            <a:r>
              <a:rPr lang="en-US" dirty="0"/>
              <a:t>Determine whether you want to run in multiple locations, utilize static IP endpoints, or attach persistent block storage to your instances.</a:t>
            </a:r>
          </a:p>
          <a:p>
            <a:r>
              <a:rPr lang="en-US" dirty="0"/>
              <a:t>Pay only for the resources that you actually consume, like instance-hours or data transfer.</a:t>
            </a:r>
          </a:p>
        </p:txBody>
      </p:sp>
    </p:spTree>
    <p:extLst>
      <p:ext uri="{BB962C8B-B14F-4D97-AF65-F5344CB8AC3E}">
        <p14:creationId xmlns:p14="http://schemas.microsoft.com/office/powerpoint/2010/main" val="2267911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304F-9262-9046-86E5-09753695E2E6}"/>
              </a:ext>
            </a:extLst>
          </p:cNvPr>
          <p:cNvSpPr>
            <a:spLocks noGrp="1"/>
          </p:cNvSpPr>
          <p:nvPr>
            <p:ph type="title"/>
          </p:nvPr>
        </p:nvSpPr>
        <p:spPr/>
        <p:txBody>
          <a:bodyPr/>
          <a:lstStyle/>
          <a:p>
            <a:r>
              <a:rPr lang="en-US" dirty="0"/>
              <a:t>Amazon S3</a:t>
            </a:r>
          </a:p>
        </p:txBody>
      </p:sp>
      <p:sp>
        <p:nvSpPr>
          <p:cNvPr id="3" name="Content Placeholder 2">
            <a:extLst>
              <a:ext uri="{FF2B5EF4-FFF2-40B4-BE49-F238E27FC236}">
                <a16:creationId xmlns:a16="http://schemas.microsoft.com/office/drawing/2014/main" id="{85D9A8BC-B809-2F49-BDF0-83CD3E6005A3}"/>
              </a:ext>
            </a:extLst>
          </p:cNvPr>
          <p:cNvSpPr>
            <a:spLocks noGrp="1"/>
          </p:cNvSpPr>
          <p:nvPr>
            <p:ph idx="1"/>
          </p:nvPr>
        </p:nvSpPr>
        <p:spPr/>
        <p:txBody>
          <a:bodyPr/>
          <a:lstStyle/>
          <a:p>
            <a:r>
              <a:rPr lang="en-US" dirty="0"/>
              <a:t> Object storage built to store and retrieve any amount of data from anywhere – web sites and mobile apps, corporate applications, and data from </a:t>
            </a:r>
            <a:r>
              <a:rPr lang="en-US" dirty="0" err="1"/>
              <a:t>IoT</a:t>
            </a:r>
            <a:r>
              <a:rPr lang="en-US" dirty="0"/>
              <a:t> sensors or devices. </a:t>
            </a:r>
          </a:p>
          <a:p>
            <a:r>
              <a:rPr lang="en-US" dirty="0"/>
              <a:t>Designed to deliver 99.999999999% durability</a:t>
            </a:r>
          </a:p>
        </p:txBody>
      </p:sp>
    </p:spTree>
    <p:extLst>
      <p:ext uri="{BB962C8B-B14F-4D97-AF65-F5344CB8AC3E}">
        <p14:creationId xmlns:p14="http://schemas.microsoft.com/office/powerpoint/2010/main" val="1661093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2D8281F-6BDB-D14C-94CE-DB153D5B4918}"/>
              </a:ext>
            </a:extLst>
          </p:cNvPr>
          <p:cNvPicPr>
            <a:picLocks noChangeAspect="1"/>
          </p:cNvPicPr>
          <p:nvPr/>
        </p:nvPicPr>
        <p:blipFill>
          <a:blip r:embed="rId2"/>
          <a:stretch>
            <a:fillRect/>
          </a:stretch>
        </p:blipFill>
        <p:spPr>
          <a:xfrm>
            <a:off x="1689063" y="5339569"/>
            <a:ext cx="1093237" cy="1018897"/>
          </a:xfrm>
          <a:prstGeom prst="rect">
            <a:avLst/>
          </a:prstGeom>
        </p:spPr>
      </p:pic>
      <p:sp>
        <p:nvSpPr>
          <p:cNvPr id="2" name="Title 1">
            <a:extLst>
              <a:ext uri="{FF2B5EF4-FFF2-40B4-BE49-F238E27FC236}">
                <a16:creationId xmlns:a16="http://schemas.microsoft.com/office/drawing/2014/main" id="{35FACD5B-D26F-3742-A0C0-A91FE6B6B003}"/>
              </a:ext>
            </a:extLst>
          </p:cNvPr>
          <p:cNvSpPr>
            <a:spLocks noGrp="1"/>
          </p:cNvSpPr>
          <p:nvPr>
            <p:ph type="title"/>
          </p:nvPr>
        </p:nvSpPr>
        <p:spPr/>
        <p:txBody>
          <a:bodyPr/>
          <a:lstStyle/>
          <a:p>
            <a:r>
              <a:rPr lang="en-US" dirty="0"/>
              <a:t>Amazon Infrastructure Setup</a:t>
            </a:r>
          </a:p>
        </p:txBody>
      </p:sp>
      <p:sp>
        <p:nvSpPr>
          <p:cNvPr id="5" name="Rounded Rectangle 4">
            <a:extLst>
              <a:ext uri="{FF2B5EF4-FFF2-40B4-BE49-F238E27FC236}">
                <a16:creationId xmlns:a16="http://schemas.microsoft.com/office/drawing/2014/main" id="{05EE4E26-B36F-FC44-B67A-AAB5734BE4FC}"/>
              </a:ext>
            </a:extLst>
          </p:cNvPr>
          <p:cNvSpPr/>
          <p:nvPr/>
        </p:nvSpPr>
        <p:spPr>
          <a:xfrm>
            <a:off x="2600325" y="251558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8687E83-5412-F04E-8393-37B3A475C3A6}"/>
              </a:ext>
            </a:extLst>
          </p:cNvPr>
          <p:cNvSpPr/>
          <p:nvPr/>
        </p:nvSpPr>
        <p:spPr>
          <a:xfrm>
            <a:off x="2600325" y="327769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4CD50C9-A93C-1842-BB6A-E4E5E0DDB9EF}"/>
              </a:ext>
            </a:extLst>
          </p:cNvPr>
          <p:cNvSpPr/>
          <p:nvPr/>
        </p:nvSpPr>
        <p:spPr>
          <a:xfrm>
            <a:off x="2600325" y="4839098"/>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52330BB6-1B55-9149-9291-F54A9DB8F711}"/>
              </a:ext>
            </a:extLst>
          </p:cNvPr>
          <p:cNvSpPr/>
          <p:nvPr/>
        </p:nvSpPr>
        <p:spPr>
          <a:xfrm>
            <a:off x="2600325" y="4058394"/>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7F69713-CCDE-8B44-9A04-0E0A42CBFB26}"/>
              </a:ext>
            </a:extLst>
          </p:cNvPr>
          <p:cNvSpPr/>
          <p:nvPr/>
        </p:nvSpPr>
        <p:spPr>
          <a:xfrm>
            <a:off x="3377415" y="2508649"/>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699C33E-3ADD-384E-B18F-D7533B0E1371}"/>
              </a:ext>
            </a:extLst>
          </p:cNvPr>
          <p:cNvSpPr/>
          <p:nvPr/>
        </p:nvSpPr>
        <p:spPr>
          <a:xfrm>
            <a:off x="3377415" y="3296318"/>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606FA63-2D44-834A-A209-A663B2730C81}"/>
              </a:ext>
            </a:extLst>
          </p:cNvPr>
          <p:cNvSpPr/>
          <p:nvPr/>
        </p:nvSpPr>
        <p:spPr>
          <a:xfrm>
            <a:off x="3377415" y="4058394"/>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0075BA5-7747-2746-B2EA-4C097AC0CF21}"/>
              </a:ext>
            </a:extLst>
          </p:cNvPr>
          <p:cNvSpPr/>
          <p:nvPr/>
        </p:nvSpPr>
        <p:spPr>
          <a:xfrm>
            <a:off x="3377415" y="4820470"/>
            <a:ext cx="624690" cy="588475"/>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C6A83F25-071E-094B-98D1-38A7C51BB038}"/>
              </a:ext>
            </a:extLst>
          </p:cNvPr>
          <p:cNvSpPr/>
          <p:nvPr/>
        </p:nvSpPr>
        <p:spPr>
          <a:xfrm>
            <a:off x="7707721" y="251558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37B7337-D146-9248-B7ED-64925BDC8D4E}"/>
              </a:ext>
            </a:extLst>
          </p:cNvPr>
          <p:cNvSpPr/>
          <p:nvPr/>
        </p:nvSpPr>
        <p:spPr>
          <a:xfrm>
            <a:off x="8484811" y="250864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FF4FD34-B08D-F642-A042-2E636DC523BC}"/>
              </a:ext>
            </a:extLst>
          </p:cNvPr>
          <p:cNvSpPr/>
          <p:nvPr/>
        </p:nvSpPr>
        <p:spPr>
          <a:xfrm>
            <a:off x="7707721" y="330325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2A3077AF-DD02-AF41-ADD6-2F1973B5CB67}"/>
              </a:ext>
            </a:extLst>
          </p:cNvPr>
          <p:cNvSpPr/>
          <p:nvPr/>
        </p:nvSpPr>
        <p:spPr>
          <a:xfrm>
            <a:off x="8484811" y="329631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584AEE44-7C99-F645-83BC-46D93670FCA5}"/>
              </a:ext>
            </a:extLst>
          </p:cNvPr>
          <p:cNvSpPr/>
          <p:nvPr/>
        </p:nvSpPr>
        <p:spPr>
          <a:xfrm>
            <a:off x="7707721" y="4067921"/>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75BE6AE-532A-5545-B5D3-3B9390ADE83C}"/>
              </a:ext>
            </a:extLst>
          </p:cNvPr>
          <p:cNvSpPr/>
          <p:nvPr/>
        </p:nvSpPr>
        <p:spPr>
          <a:xfrm>
            <a:off x="8484811" y="4060989"/>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3E6F271-6F64-D249-AAED-76279722A261}"/>
              </a:ext>
            </a:extLst>
          </p:cNvPr>
          <p:cNvSpPr/>
          <p:nvPr/>
        </p:nvSpPr>
        <p:spPr>
          <a:xfrm>
            <a:off x="7707721" y="4831670"/>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1191E3C-A8B3-1548-AF9E-11D472FFDBB4}"/>
              </a:ext>
            </a:extLst>
          </p:cNvPr>
          <p:cNvSpPr/>
          <p:nvPr/>
        </p:nvSpPr>
        <p:spPr>
          <a:xfrm>
            <a:off x="8484811" y="4824738"/>
            <a:ext cx="624690" cy="588475"/>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9C05774-D2D2-034F-9684-D3C90ED9E4E9}"/>
              </a:ext>
            </a:extLst>
          </p:cNvPr>
          <p:cNvSpPr txBox="1"/>
          <p:nvPr/>
        </p:nvSpPr>
        <p:spPr>
          <a:xfrm>
            <a:off x="3039004" y="1872301"/>
            <a:ext cx="650756" cy="461665"/>
          </a:xfrm>
          <a:prstGeom prst="rect">
            <a:avLst/>
          </a:prstGeom>
          <a:noFill/>
        </p:spPr>
        <p:txBody>
          <a:bodyPr wrap="none" rtlCol="0">
            <a:spAutoFit/>
          </a:bodyPr>
          <a:lstStyle/>
          <a:p>
            <a:r>
              <a:rPr lang="en-US" sz="2400" dirty="0"/>
              <a:t>EC2</a:t>
            </a:r>
          </a:p>
        </p:txBody>
      </p:sp>
      <p:sp>
        <p:nvSpPr>
          <p:cNvPr id="30" name="TextBox 29">
            <a:extLst>
              <a:ext uri="{FF2B5EF4-FFF2-40B4-BE49-F238E27FC236}">
                <a16:creationId xmlns:a16="http://schemas.microsoft.com/office/drawing/2014/main" id="{CD1E8B5D-8FCB-D140-B836-4C6131870268}"/>
              </a:ext>
            </a:extLst>
          </p:cNvPr>
          <p:cNvSpPr txBox="1"/>
          <p:nvPr/>
        </p:nvSpPr>
        <p:spPr>
          <a:xfrm>
            <a:off x="8091800" y="1939737"/>
            <a:ext cx="481222" cy="461665"/>
          </a:xfrm>
          <a:prstGeom prst="rect">
            <a:avLst/>
          </a:prstGeom>
          <a:noFill/>
        </p:spPr>
        <p:txBody>
          <a:bodyPr wrap="none" rtlCol="0">
            <a:spAutoFit/>
          </a:bodyPr>
          <a:lstStyle/>
          <a:p>
            <a:r>
              <a:rPr lang="en-US" sz="2400" dirty="0"/>
              <a:t>S3</a:t>
            </a:r>
          </a:p>
        </p:txBody>
      </p:sp>
      <p:sp>
        <p:nvSpPr>
          <p:cNvPr id="31" name="TextBox 30">
            <a:extLst>
              <a:ext uri="{FF2B5EF4-FFF2-40B4-BE49-F238E27FC236}">
                <a16:creationId xmlns:a16="http://schemas.microsoft.com/office/drawing/2014/main" id="{9C5DBE8B-F6BF-1849-82F2-0536EC6A4507}"/>
              </a:ext>
            </a:extLst>
          </p:cNvPr>
          <p:cNvSpPr txBox="1"/>
          <p:nvPr/>
        </p:nvSpPr>
        <p:spPr>
          <a:xfrm>
            <a:off x="165870" y="3328782"/>
            <a:ext cx="2058192" cy="2677656"/>
          </a:xfrm>
          <a:prstGeom prst="rect">
            <a:avLst/>
          </a:prstGeom>
          <a:noFill/>
        </p:spPr>
        <p:txBody>
          <a:bodyPr wrap="none" rtlCol="0">
            <a:spAutoFit/>
          </a:bodyPr>
          <a:lstStyle/>
          <a:p>
            <a:r>
              <a:rPr lang="en-US" sz="2400" dirty="0"/>
              <a:t>Hadoop YARN, </a:t>
            </a:r>
            <a:br>
              <a:rPr lang="en-US" sz="2400" dirty="0"/>
            </a:br>
            <a:r>
              <a:rPr lang="ko-KR" altLang="en-US" sz="2400" dirty="0"/>
              <a:t>                </a:t>
            </a:r>
            <a:r>
              <a:rPr lang="en-US" sz="2400" dirty="0"/>
              <a:t>HDFS</a:t>
            </a:r>
          </a:p>
          <a:p>
            <a:endParaRPr lang="en-US" sz="2400" dirty="0"/>
          </a:p>
          <a:p>
            <a:r>
              <a:rPr lang="en-US" sz="2400" dirty="0"/>
              <a:t>Spark </a:t>
            </a:r>
          </a:p>
          <a:p>
            <a:endParaRPr lang="en-US" sz="2400" dirty="0"/>
          </a:p>
          <a:p>
            <a:endParaRPr lang="en-US" sz="2400" dirty="0"/>
          </a:p>
          <a:p>
            <a:r>
              <a:rPr lang="en-US" sz="2400" dirty="0" err="1"/>
              <a:t>TensorFlow</a:t>
            </a:r>
            <a:endParaRPr lang="en-US" sz="2400" dirty="0"/>
          </a:p>
        </p:txBody>
      </p:sp>
      <p:sp>
        <p:nvSpPr>
          <p:cNvPr id="32" name="TextBox 31">
            <a:extLst>
              <a:ext uri="{FF2B5EF4-FFF2-40B4-BE49-F238E27FC236}">
                <a16:creationId xmlns:a16="http://schemas.microsoft.com/office/drawing/2014/main" id="{17F3F87C-7DEC-2641-A2BC-BB4A95278AC3}"/>
              </a:ext>
            </a:extLst>
          </p:cNvPr>
          <p:cNvSpPr txBox="1"/>
          <p:nvPr/>
        </p:nvSpPr>
        <p:spPr>
          <a:xfrm>
            <a:off x="6991884" y="5595419"/>
            <a:ext cx="3162276" cy="830997"/>
          </a:xfrm>
          <a:prstGeom prst="rect">
            <a:avLst/>
          </a:prstGeom>
          <a:noFill/>
        </p:spPr>
        <p:txBody>
          <a:bodyPr wrap="none" rtlCol="0">
            <a:spAutoFit/>
          </a:bodyPr>
          <a:lstStyle/>
          <a:p>
            <a:r>
              <a:rPr lang="en-US" sz="2400" dirty="0"/>
              <a:t>Store data input</a:t>
            </a:r>
            <a:br>
              <a:rPr lang="en-US" sz="2400" dirty="0"/>
            </a:br>
            <a:r>
              <a:rPr lang="en-US" sz="2400" dirty="0"/>
              <a:t>Store processing output</a:t>
            </a:r>
          </a:p>
        </p:txBody>
      </p:sp>
      <p:pic>
        <p:nvPicPr>
          <p:cNvPr id="33" name="Picture 32">
            <a:extLst>
              <a:ext uri="{FF2B5EF4-FFF2-40B4-BE49-F238E27FC236}">
                <a16:creationId xmlns:a16="http://schemas.microsoft.com/office/drawing/2014/main" id="{1AA31DD8-CA9E-234B-A387-21C2125A20C7}"/>
              </a:ext>
            </a:extLst>
          </p:cNvPr>
          <p:cNvPicPr>
            <a:picLocks noChangeAspect="1"/>
          </p:cNvPicPr>
          <p:nvPr/>
        </p:nvPicPr>
        <p:blipFill>
          <a:blip r:embed="rId3"/>
          <a:stretch>
            <a:fillRect/>
          </a:stretch>
        </p:blipFill>
        <p:spPr>
          <a:xfrm>
            <a:off x="482517" y="2855533"/>
            <a:ext cx="2041608" cy="483180"/>
          </a:xfrm>
          <a:prstGeom prst="rect">
            <a:avLst/>
          </a:prstGeom>
        </p:spPr>
      </p:pic>
      <p:pic>
        <p:nvPicPr>
          <p:cNvPr id="34" name="Picture 33">
            <a:extLst>
              <a:ext uri="{FF2B5EF4-FFF2-40B4-BE49-F238E27FC236}">
                <a16:creationId xmlns:a16="http://schemas.microsoft.com/office/drawing/2014/main" id="{68C0D861-3C7C-324D-93A6-136AEDC28704}"/>
              </a:ext>
            </a:extLst>
          </p:cNvPr>
          <p:cNvPicPr>
            <a:picLocks noChangeAspect="1"/>
          </p:cNvPicPr>
          <p:nvPr/>
        </p:nvPicPr>
        <p:blipFill>
          <a:blip r:embed="rId4"/>
          <a:stretch>
            <a:fillRect/>
          </a:stretch>
        </p:blipFill>
        <p:spPr>
          <a:xfrm>
            <a:off x="1001664" y="4208970"/>
            <a:ext cx="1374798" cy="684317"/>
          </a:xfrm>
          <a:prstGeom prst="rect">
            <a:avLst/>
          </a:prstGeom>
        </p:spPr>
      </p:pic>
    </p:spTree>
    <p:extLst>
      <p:ext uri="{BB962C8B-B14F-4D97-AF65-F5344CB8AC3E}">
        <p14:creationId xmlns:p14="http://schemas.microsoft.com/office/powerpoint/2010/main" val="208170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A1DF-6B93-F942-B59C-7D62A383BBC5}"/>
              </a:ext>
            </a:extLst>
          </p:cNvPr>
          <p:cNvSpPr>
            <a:spLocks noGrp="1"/>
          </p:cNvSpPr>
          <p:nvPr>
            <p:ph type="title"/>
          </p:nvPr>
        </p:nvSpPr>
        <p:spPr/>
        <p:txBody>
          <a:bodyPr/>
          <a:lstStyle/>
          <a:p>
            <a:r>
              <a:rPr lang="en-US" dirty="0"/>
              <a:t>Big Data Problem</a:t>
            </a:r>
          </a:p>
        </p:txBody>
      </p:sp>
      <p:sp>
        <p:nvSpPr>
          <p:cNvPr id="3" name="Content Placeholder 2">
            <a:extLst>
              <a:ext uri="{FF2B5EF4-FFF2-40B4-BE49-F238E27FC236}">
                <a16:creationId xmlns:a16="http://schemas.microsoft.com/office/drawing/2014/main" id="{699C7402-BE13-3F42-B247-B24CAC9E8007}"/>
              </a:ext>
            </a:extLst>
          </p:cNvPr>
          <p:cNvSpPr>
            <a:spLocks noGrp="1"/>
          </p:cNvSpPr>
          <p:nvPr>
            <p:ph idx="1"/>
          </p:nvPr>
        </p:nvSpPr>
        <p:spPr/>
        <p:txBody>
          <a:bodyPr/>
          <a:lstStyle/>
          <a:p>
            <a:r>
              <a:rPr lang="en-US" dirty="0"/>
              <a:t>Data growing faster than processing speeds</a:t>
            </a:r>
          </a:p>
          <a:p>
            <a:endParaRPr lang="en-US" dirty="0"/>
          </a:p>
          <a:p>
            <a:r>
              <a:rPr lang="en-US" dirty="0"/>
              <a:t>The solution is to parallelize on large clusters</a:t>
            </a:r>
          </a:p>
          <a:p>
            <a:endParaRPr lang="en-US" dirty="0"/>
          </a:p>
          <a:p>
            <a:r>
              <a:rPr lang="en-US" dirty="0"/>
              <a:t>How do we program and run these things?</a:t>
            </a:r>
          </a:p>
          <a:p>
            <a:endParaRPr lang="en-US" dirty="0"/>
          </a:p>
        </p:txBody>
      </p:sp>
    </p:spTree>
    <p:extLst>
      <p:ext uri="{BB962C8B-B14F-4D97-AF65-F5344CB8AC3E}">
        <p14:creationId xmlns:p14="http://schemas.microsoft.com/office/powerpoint/2010/main" val="2689876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3Vs of Big Data</a:t>
            </a:r>
          </a:p>
        </p:txBody>
      </p:sp>
      <p:sp>
        <p:nvSpPr>
          <p:cNvPr id="3" name="Content Placeholder 2"/>
          <p:cNvSpPr>
            <a:spLocks noGrp="1"/>
          </p:cNvSpPr>
          <p:nvPr>
            <p:ph idx="1"/>
          </p:nvPr>
        </p:nvSpPr>
        <p:spPr/>
        <p:txBody>
          <a:bodyPr>
            <a:normAutofit/>
          </a:bodyPr>
          <a:lstStyle/>
          <a:p>
            <a:r>
              <a:rPr lang="en-US" dirty="0"/>
              <a:t>Variety: complex data</a:t>
            </a:r>
          </a:p>
          <a:p>
            <a:pPr lvl="1"/>
            <a:r>
              <a:rPr lang="en-US" dirty="0"/>
              <a:t>Unstructured text data, graph, audio, image, video</a:t>
            </a:r>
          </a:p>
          <a:p>
            <a:endParaRPr lang="en-US" dirty="0"/>
          </a:p>
          <a:p>
            <a:r>
              <a:rPr lang="en-US" dirty="0"/>
              <a:t>Volume: Lots of Data</a:t>
            </a:r>
          </a:p>
          <a:p>
            <a:pPr lvl="1"/>
            <a:r>
              <a:rPr lang="en-US" dirty="0"/>
              <a:t>Analytics at Scale</a:t>
            </a:r>
          </a:p>
          <a:p>
            <a:endParaRPr lang="en-US" dirty="0"/>
          </a:p>
          <a:p>
            <a:r>
              <a:rPr lang="en-US" dirty="0"/>
              <a:t>Velocity: Speedy data processing</a:t>
            </a:r>
          </a:p>
        </p:txBody>
      </p:sp>
    </p:spTree>
    <p:extLst>
      <p:ext uri="{BB962C8B-B14F-4D97-AF65-F5344CB8AC3E}">
        <p14:creationId xmlns:p14="http://schemas.microsoft.com/office/powerpoint/2010/main" val="341686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dirty="0"/>
              <a:t>1. Risk Modeling</a:t>
            </a:r>
          </a:p>
        </p:txBody>
      </p:sp>
      <p:sp>
        <p:nvSpPr>
          <p:cNvPr id="3" name="Content Placeholder 2"/>
          <p:cNvSpPr>
            <a:spLocks noGrp="1"/>
          </p:cNvSpPr>
          <p:nvPr>
            <p:ph idx="1"/>
          </p:nvPr>
        </p:nvSpPr>
        <p:spPr/>
        <p:txBody>
          <a:bodyPr>
            <a:normAutofit fontScale="92500"/>
          </a:bodyPr>
          <a:lstStyle/>
          <a:p>
            <a:r>
              <a:rPr lang="en-US" dirty="0"/>
              <a:t>Risk modeling: how can banks better understand customers and markets?</a:t>
            </a:r>
          </a:p>
          <a:p>
            <a:endParaRPr lang="en-US" dirty="0"/>
          </a:p>
          <a:p>
            <a:r>
              <a:rPr lang="en-US" dirty="0"/>
              <a:t>Challenge: analyze customer activity across multiple products (in silos) to predict credit risk </a:t>
            </a:r>
          </a:p>
          <a:p>
            <a:endParaRPr lang="en-US" dirty="0"/>
          </a:p>
          <a:p>
            <a:r>
              <a:rPr lang="en-US" dirty="0"/>
              <a:t>Solution: set up a single BD cluster with multiple enterprise data warehouses, new sources of data including customer call center recordings, chat sessions, emails between service desk and others. Apply text processing, sentiment analysis, graph analysis, and pattern matching.</a:t>
            </a:r>
          </a:p>
        </p:txBody>
      </p:sp>
      <p:sp>
        <p:nvSpPr>
          <p:cNvPr id="4" name="TextBox 3"/>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412588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dirty="0"/>
              <a:t>2. Customer Churn Analysis</a:t>
            </a:r>
          </a:p>
        </p:txBody>
      </p:sp>
      <p:sp>
        <p:nvSpPr>
          <p:cNvPr id="3" name="Content Placeholder 2"/>
          <p:cNvSpPr>
            <a:spLocks noGrp="1"/>
          </p:cNvSpPr>
          <p:nvPr>
            <p:ph idx="1"/>
          </p:nvPr>
        </p:nvSpPr>
        <p:spPr/>
        <p:txBody>
          <a:bodyPr>
            <a:normAutofit fontScale="92500" lnSpcReduction="20000"/>
          </a:bodyPr>
          <a:lstStyle/>
          <a:p>
            <a:r>
              <a:rPr lang="en-US" dirty="0"/>
              <a:t>Customer churn analysis: why do companies really lose customers?</a:t>
            </a:r>
          </a:p>
          <a:p>
            <a:endParaRPr lang="en-US" dirty="0"/>
          </a:p>
          <a:p>
            <a:r>
              <a:rPr lang="en-US" dirty="0"/>
              <a:t>Challenge: a large mobile carrier needed to analyze multiple data sources (call logs and other data) to understand how and why customers decided to terminate their service contracts</a:t>
            </a:r>
          </a:p>
          <a:p>
            <a:endParaRPr lang="en-US" dirty="0"/>
          </a:p>
          <a:p>
            <a:r>
              <a:rPr lang="en-US" dirty="0"/>
              <a:t>Solution: </a:t>
            </a:r>
          </a:p>
          <a:p>
            <a:pPr lvl="1"/>
            <a:r>
              <a:rPr lang="en-US" dirty="0"/>
              <a:t>Combine traditional call logs with social network data. If people in the customer’s social network were leaving, then the customer was more likely to depart. </a:t>
            </a:r>
          </a:p>
          <a:p>
            <a:pPr lvl="1"/>
            <a:r>
              <a:rPr lang="en-US" dirty="0"/>
              <a:t>Combine coverage maps with customer account data and could see how gaps in coverage affected churn. </a:t>
            </a:r>
          </a:p>
          <a:p>
            <a:pPr lvl="1"/>
            <a:r>
              <a:rPr lang="en-US" dirty="0"/>
              <a:t>And much more.</a:t>
            </a:r>
          </a:p>
        </p:txBody>
      </p:sp>
      <p:sp>
        <p:nvSpPr>
          <p:cNvPr id="5" name="TextBox 4">
            <a:extLst>
              <a:ext uri="{FF2B5EF4-FFF2-40B4-BE49-F238E27FC236}">
                <a16:creationId xmlns:a16="http://schemas.microsoft.com/office/drawing/2014/main" id="{20EB2AC2-8E72-F34C-84AD-4C09BB9CEBAD}"/>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319951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dirty="0"/>
              <a:t>3. Recommendation Engine</a:t>
            </a:r>
          </a:p>
        </p:txBody>
      </p:sp>
      <p:sp>
        <p:nvSpPr>
          <p:cNvPr id="3" name="Content Placeholder 2"/>
          <p:cNvSpPr>
            <a:spLocks noGrp="1"/>
          </p:cNvSpPr>
          <p:nvPr>
            <p:ph idx="1"/>
          </p:nvPr>
        </p:nvSpPr>
        <p:spPr/>
        <p:txBody>
          <a:bodyPr>
            <a:normAutofit lnSpcReduction="10000"/>
          </a:bodyPr>
          <a:lstStyle/>
          <a:p>
            <a:r>
              <a:rPr lang="en-US" dirty="0"/>
              <a:t>Recommendation engine: how can companies predict customer preferences?</a:t>
            </a:r>
          </a:p>
          <a:p>
            <a:endParaRPr lang="en-US" dirty="0"/>
          </a:p>
          <a:p>
            <a:r>
              <a:rPr lang="en-US" dirty="0"/>
              <a:t>Challenge: the social dating company’s custom-built early system could not scale up as the customer base grew</a:t>
            </a:r>
          </a:p>
          <a:p>
            <a:endParaRPr lang="en-US" dirty="0"/>
          </a:p>
          <a:p>
            <a:r>
              <a:rPr lang="en-US" dirty="0"/>
              <a:t>Solution: use BD systems to run collaborative filtering with user preferences (user behavior on the web site (what profiles a customer visits, how long she looks at a particular page)) with compatibility models. </a:t>
            </a:r>
          </a:p>
        </p:txBody>
      </p:sp>
      <p:sp>
        <p:nvSpPr>
          <p:cNvPr id="5" name="TextBox 4">
            <a:extLst>
              <a:ext uri="{FF2B5EF4-FFF2-40B4-BE49-F238E27FC236}">
                <a16:creationId xmlns:a16="http://schemas.microsoft.com/office/drawing/2014/main" id="{B27AC23C-1B23-9944-AC2B-BBFB3ABAD529}"/>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1545041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dirty="0"/>
              <a:t>3. Recommendation Engine</a:t>
            </a:r>
          </a:p>
        </p:txBody>
      </p:sp>
      <p:sp>
        <p:nvSpPr>
          <p:cNvPr id="3" name="Content Placeholder 2"/>
          <p:cNvSpPr>
            <a:spLocks noGrp="1"/>
          </p:cNvSpPr>
          <p:nvPr>
            <p:ph idx="1"/>
          </p:nvPr>
        </p:nvSpPr>
        <p:spPr/>
        <p:txBody>
          <a:bodyPr/>
          <a:lstStyle/>
          <a:p>
            <a:r>
              <a:rPr lang="en-US" dirty="0"/>
              <a:t>Making content-to-human matches</a:t>
            </a:r>
          </a:p>
          <a:p>
            <a:pPr lvl="1"/>
            <a:r>
              <a:rPr lang="en-US" dirty="0"/>
              <a:t>Content publisher and aggregator: personalized content recommendations</a:t>
            </a:r>
          </a:p>
          <a:p>
            <a:pPr lvl="1"/>
            <a:r>
              <a:rPr lang="en-US" dirty="0"/>
              <a:t>Retailers, manufacturers: product recommendation</a:t>
            </a:r>
          </a:p>
          <a:p>
            <a:pPr lvl="1"/>
            <a:r>
              <a:rPr lang="en-US" dirty="0"/>
              <a:t>Social networking: “people you may know”</a:t>
            </a:r>
          </a:p>
        </p:txBody>
      </p:sp>
      <p:sp>
        <p:nvSpPr>
          <p:cNvPr id="5" name="TextBox 4">
            <a:extLst>
              <a:ext uri="{FF2B5EF4-FFF2-40B4-BE49-F238E27FC236}">
                <a16:creationId xmlns:a16="http://schemas.microsoft.com/office/drawing/2014/main" id="{E88C29A6-7B85-7444-8C2D-88872E0FE8AB}"/>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2990009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dirty="0"/>
              <a:t>4. Ad Targeting</a:t>
            </a:r>
          </a:p>
        </p:txBody>
      </p:sp>
      <p:sp>
        <p:nvSpPr>
          <p:cNvPr id="3" name="Content Placeholder 2"/>
          <p:cNvSpPr>
            <a:spLocks noGrp="1"/>
          </p:cNvSpPr>
          <p:nvPr>
            <p:ph idx="1"/>
          </p:nvPr>
        </p:nvSpPr>
        <p:spPr/>
        <p:txBody>
          <a:bodyPr>
            <a:normAutofit fontScale="92500" lnSpcReduction="20000"/>
          </a:bodyPr>
          <a:lstStyle/>
          <a:p>
            <a:r>
              <a:rPr lang="en-US" dirty="0"/>
              <a:t>Ad targeting: how can companies increase campaign efficiency?</a:t>
            </a:r>
          </a:p>
          <a:p>
            <a:endParaRPr lang="en-US" dirty="0"/>
          </a:p>
          <a:p>
            <a:r>
              <a:rPr lang="en-US" dirty="0"/>
              <a:t>Challenge: selects ads best suited to a particular visitor with a twist: each advertiser is willing to pay a certain amount to have its ad seen. Ad networks auction ad space and advertisers want their ads shown to the people who most likely to buy their products. This is a complex optimization problem.</a:t>
            </a:r>
          </a:p>
          <a:p>
            <a:endParaRPr lang="en-US" dirty="0"/>
          </a:p>
          <a:p>
            <a:r>
              <a:rPr lang="en-US" dirty="0"/>
              <a:t>Solution: uses BD to build the model that uses large amounts of historical data on user behavior to cluster ads and users and to deduce preferences.  Decide how successful the system has been at displaying ads that appealed to users. Choose the right ad for a given visitor in real time.</a:t>
            </a:r>
          </a:p>
        </p:txBody>
      </p:sp>
      <p:sp>
        <p:nvSpPr>
          <p:cNvPr id="5" name="TextBox 4">
            <a:extLst>
              <a:ext uri="{FF2B5EF4-FFF2-40B4-BE49-F238E27FC236}">
                <a16:creationId xmlns:a16="http://schemas.microsoft.com/office/drawing/2014/main" id="{5E414992-2D55-F543-AEB1-CFDDA0649B66}"/>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1078435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3A45-08A8-8B42-B93B-C656B967128C}"/>
              </a:ext>
            </a:extLst>
          </p:cNvPr>
          <p:cNvSpPr>
            <a:spLocks noGrp="1"/>
          </p:cNvSpPr>
          <p:nvPr>
            <p:ph type="title"/>
          </p:nvPr>
        </p:nvSpPr>
        <p:spPr/>
        <p:txBody>
          <a:bodyPr>
            <a:normAutofit/>
          </a:bodyPr>
          <a:lstStyle/>
          <a:p>
            <a:r>
              <a:rPr lang="en-US" dirty="0"/>
              <a:t>Software running on a server machine</a:t>
            </a:r>
          </a:p>
        </p:txBody>
      </p:sp>
      <p:sp>
        <p:nvSpPr>
          <p:cNvPr id="3" name="Content Placeholder 2">
            <a:extLst>
              <a:ext uri="{FF2B5EF4-FFF2-40B4-BE49-F238E27FC236}">
                <a16:creationId xmlns:a16="http://schemas.microsoft.com/office/drawing/2014/main" id="{23846B75-928D-B043-82E0-3339D8C4C427}"/>
              </a:ext>
            </a:extLst>
          </p:cNvPr>
          <p:cNvSpPr>
            <a:spLocks noGrp="1"/>
          </p:cNvSpPr>
          <p:nvPr>
            <p:ph idx="1"/>
          </p:nvPr>
        </p:nvSpPr>
        <p:spPr/>
        <p:txBody>
          <a:bodyPr/>
          <a:lstStyle/>
          <a:p>
            <a:r>
              <a:rPr lang="en-US" dirty="0"/>
              <a:t>Operating systems</a:t>
            </a:r>
          </a:p>
          <a:p>
            <a:pPr lvl="1"/>
            <a:r>
              <a:rPr lang="en-US" dirty="0"/>
              <a:t>Isolation</a:t>
            </a:r>
          </a:p>
          <a:p>
            <a:pPr lvl="1"/>
            <a:r>
              <a:rPr lang="en-US" dirty="0"/>
              <a:t>Multiplexing of resources</a:t>
            </a:r>
          </a:p>
          <a:p>
            <a:pPr lvl="1"/>
            <a:r>
              <a:rPr lang="en-US" dirty="0"/>
              <a:t>Data sharing</a:t>
            </a:r>
          </a:p>
          <a:p>
            <a:pPr lvl="1"/>
            <a:r>
              <a:rPr lang="en-US" dirty="0"/>
              <a:t>Programming abstractions</a:t>
            </a:r>
          </a:p>
          <a:p>
            <a:endParaRPr lang="en-US" dirty="0"/>
          </a:p>
          <a:p>
            <a:r>
              <a:rPr lang="en-US" dirty="0"/>
              <a:t>Application software</a:t>
            </a:r>
          </a:p>
        </p:txBody>
      </p:sp>
    </p:spTree>
    <p:extLst>
      <p:ext uri="{BB962C8B-B14F-4D97-AF65-F5344CB8AC3E}">
        <p14:creationId xmlns:p14="http://schemas.microsoft.com/office/powerpoint/2010/main" val="3560281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Real-world Use Cases</a:t>
            </a:r>
            <a:br>
              <a:rPr lang="en-US" dirty="0"/>
            </a:br>
            <a:r>
              <a:rPr lang="en-US" sz="4000" dirty="0"/>
              <a:t>5. Point-of-sale Transaction Analysis</a:t>
            </a:r>
          </a:p>
        </p:txBody>
      </p:sp>
      <p:sp>
        <p:nvSpPr>
          <p:cNvPr id="3" name="Content Placeholder 2"/>
          <p:cNvSpPr>
            <a:spLocks noGrp="1"/>
          </p:cNvSpPr>
          <p:nvPr>
            <p:ph idx="1"/>
          </p:nvPr>
        </p:nvSpPr>
        <p:spPr/>
        <p:txBody>
          <a:bodyPr>
            <a:normAutofit/>
          </a:bodyPr>
          <a:lstStyle/>
          <a:p>
            <a:r>
              <a:rPr lang="en-US" dirty="0"/>
              <a:t>Point-of-sale transaction analysis: how do retailers target promotions guaranteed to make you buy?</a:t>
            </a:r>
          </a:p>
          <a:p>
            <a:endParaRPr lang="en-US" dirty="0"/>
          </a:p>
          <a:p>
            <a:r>
              <a:rPr lang="en-US" dirty="0"/>
              <a:t>Challenge: use collected customer data in stores and online and run sentiment analysis, NLP, etc.</a:t>
            </a:r>
          </a:p>
          <a:p>
            <a:endParaRPr lang="en-US" dirty="0"/>
          </a:p>
          <a:p>
            <a:r>
              <a:rPr lang="en-US" dirty="0"/>
              <a:t>Solution: loaded 20 years of sales transactions history into a cluster and used Hive (BD SQL) to perform the large-scale analysis</a:t>
            </a:r>
          </a:p>
        </p:txBody>
      </p:sp>
      <p:sp>
        <p:nvSpPr>
          <p:cNvPr id="5" name="TextBox 4">
            <a:extLst>
              <a:ext uri="{FF2B5EF4-FFF2-40B4-BE49-F238E27FC236}">
                <a16:creationId xmlns:a16="http://schemas.microsoft.com/office/drawing/2014/main" id="{9D63965E-B180-8142-80A9-C740D9263D12}"/>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3761857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Real-world Use Cases</a:t>
            </a:r>
          </a:p>
        </p:txBody>
      </p:sp>
      <p:sp>
        <p:nvSpPr>
          <p:cNvPr id="3" name="Content Placeholder 2"/>
          <p:cNvSpPr>
            <a:spLocks noGrp="1"/>
          </p:cNvSpPr>
          <p:nvPr>
            <p:ph idx="1"/>
          </p:nvPr>
        </p:nvSpPr>
        <p:spPr/>
        <p:txBody>
          <a:bodyPr>
            <a:normAutofit/>
          </a:bodyPr>
          <a:lstStyle/>
          <a:p>
            <a:r>
              <a:rPr lang="en-US" dirty="0"/>
              <a:t>6. Analyzing network data to predict failure: how can organizations use machine generated data to identify potential trouble?</a:t>
            </a:r>
          </a:p>
          <a:p>
            <a:r>
              <a:rPr lang="en-US" dirty="0"/>
              <a:t>7. Threat analysis: how can companies detect threats and fraudulent activity? </a:t>
            </a:r>
          </a:p>
          <a:p>
            <a:r>
              <a:rPr lang="en-US" dirty="0"/>
              <a:t>8. Trade surveillance: how can a bank spot the rogue trader?</a:t>
            </a:r>
          </a:p>
          <a:p>
            <a:r>
              <a:rPr lang="en-US" dirty="0"/>
              <a:t>9. Search quality: what’s in your search?</a:t>
            </a:r>
          </a:p>
          <a:p>
            <a:r>
              <a:rPr lang="en-US" dirty="0"/>
              <a:t>10. Data sandbox: what can you do with new data? </a:t>
            </a:r>
          </a:p>
        </p:txBody>
      </p:sp>
      <p:sp>
        <p:nvSpPr>
          <p:cNvPr id="5" name="TextBox 4">
            <a:extLst>
              <a:ext uri="{FF2B5EF4-FFF2-40B4-BE49-F238E27FC236}">
                <a16:creationId xmlns:a16="http://schemas.microsoft.com/office/drawing/2014/main" id="{65694107-279A-5B48-ABFB-47D479FEA5B7}"/>
              </a:ext>
            </a:extLst>
          </p:cNvPr>
          <p:cNvSpPr txBox="1"/>
          <p:nvPr/>
        </p:nvSpPr>
        <p:spPr>
          <a:xfrm>
            <a:off x="9073084" y="6176963"/>
            <a:ext cx="2658292" cy="369332"/>
          </a:xfrm>
          <a:prstGeom prst="rect">
            <a:avLst/>
          </a:prstGeom>
          <a:noFill/>
        </p:spPr>
        <p:txBody>
          <a:bodyPr wrap="none" rtlCol="0">
            <a:spAutoFit/>
          </a:bodyPr>
          <a:lstStyle/>
          <a:p>
            <a:r>
              <a:rPr lang="en-US" dirty="0"/>
              <a:t>(ref. </a:t>
            </a:r>
            <a:r>
              <a:rPr lang="en-US" dirty="0" err="1"/>
              <a:t>Cloudera</a:t>
            </a:r>
            <a:r>
              <a:rPr lang="en-US" dirty="0"/>
              <a:t> whitepaper)</a:t>
            </a:r>
          </a:p>
        </p:txBody>
      </p:sp>
    </p:spTree>
    <p:extLst>
      <p:ext uri="{BB962C8B-B14F-4D97-AF65-F5344CB8AC3E}">
        <p14:creationId xmlns:p14="http://schemas.microsoft.com/office/powerpoint/2010/main" val="3536464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F3BB8-CD6F-8F4A-ACCD-5C6A7D9097D3}"/>
              </a:ext>
            </a:extLst>
          </p:cNvPr>
          <p:cNvSpPr>
            <a:spLocks noGrp="1"/>
          </p:cNvSpPr>
          <p:nvPr>
            <p:ph type="title"/>
          </p:nvPr>
        </p:nvSpPr>
        <p:spPr/>
        <p:txBody>
          <a:bodyPr/>
          <a:lstStyle/>
          <a:p>
            <a:r>
              <a:rPr lang="en-US" dirty="0"/>
              <a:t>Big Data Analytics Systems from 10,000 Feet</a:t>
            </a:r>
          </a:p>
        </p:txBody>
      </p:sp>
      <p:sp>
        <p:nvSpPr>
          <p:cNvPr id="3" name="Content Placeholder 2">
            <a:extLst>
              <a:ext uri="{FF2B5EF4-FFF2-40B4-BE49-F238E27FC236}">
                <a16:creationId xmlns:a16="http://schemas.microsoft.com/office/drawing/2014/main" id="{B3247F40-A7ED-4F43-A110-978E107497C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217E2E9-6F31-D247-BBE0-F19682292978}"/>
              </a:ext>
            </a:extLst>
          </p:cNvPr>
          <p:cNvPicPr>
            <a:picLocks noChangeAspect="1"/>
          </p:cNvPicPr>
          <p:nvPr/>
        </p:nvPicPr>
        <p:blipFill>
          <a:blip r:embed="rId2"/>
          <a:stretch>
            <a:fillRect/>
          </a:stretch>
        </p:blipFill>
        <p:spPr>
          <a:xfrm>
            <a:off x="2673626" y="5228534"/>
            <a:ext cx="711200" cy="241300"/>
          </a:xfrm>
          <a:prstGeom prst="rect">
            <a:avLst/>
          </a:prstGeom>
        </p:spPr>
      </p:pic>
      <p:pic>
        <p:nvPicPr>
          <p:cNvPr id="5" name="Picture 4">
            <a:extLst>
              <a:ext uri="{FF2B5EF4-FFF2-40B4-BE49-F238E27FC236}">
                <a16:creationId xmlns:a16="http://schemas.microsoft.com/office/drawing/2014/main" id="{AFB4BC9E-BD40-5048-9FDD-1F48774A2DB4}"/>
              </a:ext>
            </a:extLst>
          </p:cNvPr>
          <p:cNvPicPr>
            <a:picLocks noChangeAspect="1"/>
          </p:cNvPicPr>
          <p:nvPr/>
        </p:nvPicPr>
        <p:blipFill>
          <a:blip r:embed="rId2"/>
          <a:stretch>
            <a:fillRect/>
          </a:stretch>
        </p:blipFill>
        <p:spPr>
          <a:xfrm>
            <a:off x="2673626" y="5533334"/>
            <a:ext cx="711200" cy="241300"/>
          </a:xfrm>
          <a:prstGeom prst="rect">
            <a:avLst/>
          </a:prstGeom>
        </p:spPr>
      </p:pic>
      <p:pic>
        <p:nvPicPr>
          <p:cNvPr id="6" name="Picture 5">
            <a:extLst>
              <a:ext uri="{FF2B5EF4-FFF2-40B4-BE49-F238E27FC236}">
                <a16:creationId xmlns:a16="http://schemas.microsoft.com/office/drawing/2014/main" id="{56AFA5CD-85E2-2745-944D-65E340CDAD52}"/>
              </a:ext>
            </a:extLst>
          </p:cNvPr>
          <p:cNvPicPr>
            <a:picLocks noChangeAspect="1"/>
          </p:cNvPicPr>
          <p:nvPr/>
        </p:nvPicPr>
        <p:blipFill>
          <a:blip r:embed="rId2"/>
          <a:stretch>
            <a:fillRect/>
          </a:stretch>
        </p:blipFill>
        <p:spPr>
          <a:xfrm>
            <a:off x="3511826" y="5228534"/>
            <a:ext cx="711200" cy="241300"/>
          </a:xfrm>
          <a:prstGeom prst="rect">
            <a:avLst/>
          </a:prstGeom>
        </p:spPr>
      </p:pic>
      <p:pic>
        <p:nvPicPr>
          <p:cNvPr id="7" name="Picture 6">
            <a:extLst>
              <a:ext uri="{FF2B5EF4-FFF2-40B4-BE49-F238E27FC236}">
                <a16:creationId xmlns:a16="http://schemas.microsoft.com/office/drawing/2014/main" id="{FF25F893-7B24-0549-9074-052D7B104ADB}"/>
              </a:ext>
            </a:extLst>
          </p:cNvPr>
          <p:cNvPicPr>
            <a:picLocks noChangeAspect="1"/>
          </p:cNvPicPr>
          <p:nvPr/>
        </p:nvPicPr>
        <p:blipFill>
          <a:blip r:embed="rId2"/>
          <a:stretch>
            <a:fillRect/>
          </a:stretch>
        </p:blipFill>
        <p:spPr>
          <a:xfrm>
            <a:off x="3511826" y="5533334"/>
            <a:ext cx="711200" cy="241300"/>
          </a:xfrm>
          <a:prstGeom prst="rect">
            <a:avLst/>
          </a:prstGeom>
        </p:spPr>
      </p:pic>
      <p:pic>
        <p:nvPicPr>
          <p:cNvPr id="8" name="Picture 7">
            <a:extLst>
              <a:ext uri="{FF2B5EF4-FFF2-40B4-BE49-F238E27FC236}">
                <a16:creationId xmlns:a16="http://schemas.microsoft.com/office/drawing/2014/main" id="{2156FAC5-7BC9-8542-8831-4E5C33520CAE}"/>
              </a:ext>
            </a:extLst>
          </p:cNvPr>
          <p:cNvPicPr>
            <a:picLocks noChangeAspect="1"/>
          </p:cNvPicPr>
          <p:nvPr/>
        </p:nvPicPr>
        <p:blipFill>
          <a:blip r:embed="rId2"/>
          <a:stretch>
            <a:fillRect/>
          </a:stretch>
        </p:blipFill>
        <p:spPr>
          <a:xfrm>
            <a:off x="4350026" y="5228534"/>
            <a:ext cx="711200" cy="241300"/>
          </a:xfrm>
          <a:prstGeom prst="rect">
            <a:avLst/>
          </a:prstGeom>
        </p:spPr>
      </p:pic>
      <p:pic>
        <p:nvPicPr>
          <p:cNvPr id="9" name="Picture 8">
            <a:extLst>
              <a:ext uri="{FF2B5EF4-FFF2-40B4-BE49-F238E27FC236}">
                <a16:creationId xmlns:a16="http://schemas.microsoft.com/office/drawing/2014/main" id="{124BD267-5F12-3A4C-B499-2F2C0FE2C074}"/>
              </a:ext>
            </a:extLst>
          </p:cNvPr>
          <p:cNvPicPr>
            <a:picLocks noChangeAspect="1"/>
          </p:cNvPicPr>
          <p:nvPr/>
        </p:nvPicPr>
        <p:blipFill>
          <a:blip r:embed="rId2"/>
          <a:stretch>
            <a:fillRect/>
          </a:stretch>
        </p:blipFill>
        <p:spPr>
          <a:xfrm>
            <a:off x="4350026" y="5533334"/>
            <a:ext cx="711200" cy="241300"/>
          </a:xfrm>
          <a:prstGeom prst="rect">
            <a:avLst/>
          </a:prstGeom>
        </p:spPr>
      </p:pic>
      <p:pic>
        <p:nvPicPr>
          <p:cNvPr id="10" name="Picture 9">
            <a:extLst>
              <a:ext uri="{FF2B5EF4-FFF2-40B4-BE49-F238E27FC236}">
                <a16:creationId xmlns:a16="http://schemas.microsoft.com/office/drawing/2014/main" id="{6414924E-F2BD-B24B-8A83-8BB706685617}"/>
              </a:ext>
            </a:extLst>
          </p:cNvPr>
          <p:cNvPicPr>
            <a:picLocks noChangeAspect="1"/>
          </p:cNvPicPr>
          <p:nvPr/>
        </p:nvPicPr>
        <p:blipFill>
          <a:blip r:embed="rId2"/>
          <a:stretch>
            <a:fillRect/>
          </a:stretch>
        </p:blipFill>
        <p:spPr>
          <a:xfrm>
            <a:off x="5188226" y="5228534"/>
            <a:ext cx="711200" cy="241300"/>
          </a:xfrm>
          <a:prstGeom prst="rect">
            <a:avLst/>
          </a:prstGeom>
        </p:spPr>
      </p:pic>
      <p:pic>
        <p:nvPicPr>
          <p:cNvPr id="11" name="Picture 10">
            <a:extLst>
              <a:ext uri="{FF2B5EF4-FFF2-40B4-BE49-F238E27FC236}">
                <a16:creationId xmlns:a16="http://schemas.microsoft.com/office/drawing/2014/main" id="{E40380DC-1858-9846-9162-BD96A582E83A}"/>
              </a:ext>
            </a:extLst>
          </p:cNvPr>
          <p:cNvPicPr>
            <a:picLocks noChangeAspect="1"/>
          </p:cNvPicPr>
          <p:nvPr/>
        </p:nvPicPr>
        <p:blipFill>
          <a:blip r:embed="rId2"/>
          <a:stretch>
            <a:fillRect/>
          </a:stretch>
        </p:blipFill>
        <p:spPr>
          <a:xfrm>
            <a:off x="5188226" y="5533334"/>
            <a:ext cx="711200" cy="241300"/>
          </a:xfrm>
          <a:prstGeom prst="rect">
            <a:avLst/>
          </a:prstGeom>
        </p:spPr>
      </p:pic>
      <p:pic>
        <p:nvPicPr>
          <p:cNvPr id="12" name="Picture 11">
            <a:extLst>
              <a:ext uri="{FF2B5EF4-FFF2-40B4-BE49-F238E27FC236}">
                <a16:creationId xmlns:a16="http://schemas.microsoft.com/office/drawing/2014/main" id="{A81398E7-8527-BA47-8B44-C13FCD82B661}"/>
              </a:ext>
            </a:extLst>
          </p:cNvPr>
          <p:cNvPicPr>
            <a:picLocks noChangeAspect="1"/>
          </p:cNvPicPr>
          <p:nvPr/>
        </p:nvPicPr>
        <p:blipFill>
          <a:blip r:embed="rId2"/>
          <a:stretch>
            <a:fillRect/>
          </a:stretch>
        </p:blipFill>
        <p:spPr>
          <a:xfrm>
            <a:off x="6026426" y="5228534"/>
            <a:ext cx="711200" cy="241300"/>
          </a:xfrm>
          <a:prstGeom prst="rect">
            <a:avLst/>
          </a:prstGeom>
        </p:spPr>
      </p:pic>
      <p:pic>
        <p:nvPicPr>
          <p:cNvPr id="13" name="Picture 12">
            <a:extLst>
              <a:ext uri="{FF2B5EF4-FFF2-40B4-BE49-F238E27FC236}">
                <a16:creationId xmlns:a16="http://schemas.microsoft.com/office/drawing/2014/main" id="{6FAD003D-2D3C-5745-B6B8-2CD207461719}"/>
              </a:ext>
            </a:extLst>
          </p:cNvPr>
          <p:cNvPicPr>
            <a:picLocks noChangeAspect="1"/>
          </p:cNvPicPr>
          <p:nvPr/>
        </p:nvPicPr>
        <p:blipFill>
          <a:blip r:embed="rId2"/>
          <a:stretch>
            <a:fillRect/>
          </a:stretch>
        </p:blipFill>
        <p:spPr>
          <a:xfrm>
            <a:off x="6026426" y="5533334"/>
            <a:ext cx="711200" cy="241300"/>
          </a:xfrm>
          <a:prstGeom prst="rect">
            <a:avLst/>
          </a:prstGeom>
        </p:spPr>
      </p:pic>
      <p:pic>
        <p:nvPicPr>
          <p:cNvPr id="14" name="Picture 13">
            <a:extLst>
              <a:ext uri="{FF2B5EF4-FFF2-40B4-BE49-F238E27FC236}">
                <a16:creationId xmlns:a16="http://schemas.microsoft.com/office/drawing/2014/main" id="{52EA409F-CAC8-A443-A5EF-77154DD01FAC}"/>
              </a:ext>
            </a:extLst>
          </p:cNvPr>
          <p:cNvPicPr>
            <a:picLocks noChangeAspect="1"/>
          </p:cNvPicPr>
          <p:nvPr/>
        </p:nvPicPr>
        <p:blipFill>
          <a:blip r:embed="rId2"/>
          <a:stretch>
            <a:fillRect/>
          </a:stretch>
        </p:blipFill>
        <p:spPr>
          <a:xfrm>
            <a:off x="6864626" y="5228534"/>
            <a:ext cx="711200" cy="241300"/>
          </a:xfrm>
          <a:prstGeom prst="rect">
            <a:avLst/>
          </a:prstGeom>
        </p:spPr>
      </p:pic>
      <p:pic>
        <p:nvPicPr>
          <p:cNvPr id="15" name="Picture 14">
            <a:extLst>
              <a:ext uri="{FF2B5EF4-FFF2-40B4-BE49-F238E27FC236}">
                <a16:creationId xmlns:a16="http://schemas.microsoft.com/office/drawing/2014/main" id="{F72AB51B-2C65-E044-8E62-6C14817C2E69}"/>
              </a:ext>
            </a:extLst>
          </p:cNvPr>
          <p:cNvPicPr>
            <a:picLocks noChangeAspect="1"/>
          </p:cNvPicPr>
          <p:nvPr/>
        </p:nvPicPr>
        <p:blipFill>
          <a:blip r:embed="rId2"/>
          <a:stretch>
            <a:fillRect/>
          </a:stretch>
        </p:blipFill>
        <p:spPr>
          <a:xfrm>
            <a:off x="6864626" y="5533334"/>
            <a:ext cx="711200" cy="241300"/>
          </a:xfrm>
          <a:prstGeom prst="rect">
            <a:avLst/>
          </a:prstGeom>
        </p:spPr>
      </p:pic>
      <p:pic>
        <p:nvPicPr>
          <p:cNvPr id="16" name="Picture 15">
            <a:extLst>
              <a:ext uri="{FF2B5EF4-FFF2-40B4-BE49-F238E27FC236}">
                <a16:creationId xmlns:a16="http://schemas.microsoft.com/office/drawing/2014/main" id="{73CD09A6-50C2-3942-97C1-39D54F201BA0}"/>
              </a:ext>
            </a:extLst>
          </p:cNvPr>
          <p:cNvPicPr>
            <a:picLocks noChangeAspect="1"/>
          </p:cNvPicPr>
          <p:nvPr/>
        </p:nvPicPr>
        <p:blipFill>
          <a:blip r:embed="rId2"/>
          <a:stretch>
            <a:fillRect/>
          </a:stretch>
        </p:blipFill>
        <p:spPr>
          <a:xfrm>
            <a:off x="7702826" y="5228534"/>
            <a:ext cx="711200" cy="241300"/>
          </a:xfrm>
          <a:prstGeom prst="rect">
            <a:avLst/>
          </a:prstGeom>
        </p:spPr>
      </p:pic>
      <p:pic>
        <p:nvPicPr>
          <p:cNvPr id="17" name="Picture 16">
            <a:extLst>
              <a:ext uri="{FF2B5EF4-FFF2-40B4-BE49-F238E27FC236}">
                <a16:creationId xmlns:a16="http://schemas.microsoft.com/office/drawing/2014/main" id="{DF79134F-1784-2E41-B571-022C01065C11}"/>
              </a:ext>
            </a:extLst>
          </p:cNvPr>
          <p:cNvPicPr>
            <a:picLocks noChangeAspect="1"/>
          </p:cNvPicPr>
          <p:nvPr/>
        </p:nvPicPr>
        <p:blipFill>
          <a:blip r:embed="rId2"/>
          <a:stretch>
            <a:fillRect/>
          </a:stretch>
        </p:blipFill>
        <p:spPr>
          <a:xfrm>
            <a:off x="7702826" y="5533334"/>
            <a:ext cx="711200" cy="241300"/>
          </a:xfrm>
          <a:prstGeom prst="rect">
            <a:avLst/>
          </a:prstGeom>
        </p:spPr>
      </p:pic>
      <p:pic>
        <p:nvPicPr>
          <p:cNvPr id="18" name="Picture 17">
            <a:extLst>
              <a:ext uri="{FF2B5EF4-FFF2-40B4-BE49-F238E27FC236}">
                <a16:creationId xmlns:a16="http://schemas.microsoft.com/office/drawing/2014/main" id="{53A81258-F7D1-F644-ABAA-60237934DA8E}"/>
              </a:ext>
            </a:extLst>
          </p:cNvPr>
          <p:cNvPicPr>
            <a:picLocks noChangeAspect="1"/>
          </p:cNvPicPr>
          <p:nvPr/>
        </p:nvPicPr>
        <p:blipFill>
          <a:blip r:embed="rId2"/>
          <a:stretch>
            <a:fillRect/>
          </a:stretch>
        </p:blipFill>
        <p:spPr>
          <a:xfrm>
            <a:off x="8541026" y="5228534"/>
            <a:ext cx="711200" cy="241300"/>
          </a:xfrm>
          <a:prstGeom prst="rect">
            <a:avLst/>
          </a:prstGeom>
        </p:spPr>
      </p:pic>
      <p:pic>
        <p:nvPicPr>
          <p:cNvPr id="19" name="Picture 18">
            <a:extLst>
              <a:ext uri="{FF2B5EF4-FFF2-40B4-BE49-F238E27FC236}">
                <a16:creationId xmlns:a16="http://schemas.microsoft.com/office/drawing/2014/main" id="{61BEB86D-D5A0-9E49-B60E-0C66FBB74830}"/>
              </a:ext>
            </a:extLst>
          </p:cNvPr>
          <p:cNvPicPr>
            <a:picLocks noChangeAspect="1"/>
          </p:cNvPicPr>
          <p:nvPr/>
        </p:nvPicPr>
        <p:blipFill>
          <a:blip r:embed="rId2"/>
          <a:stretch>
            <a:fillRect/>
          </a:stretch>
        </p:blipFill>
        <p:spPr>
          <a:xfrm>
            <a:off x="8541026" y="5533334"/>
            <a:ext cx="711200" cy="241300"/>
          </a:xfrm>
          <a:prstGeom prst="rect">
            <a:avLst/>
          </a:prstGeom>
        </p:spPr>
      </p:pic>
      <p:sp>
        <p:nvSpPr>
          <p:cNvPr id="20" name="Rectangle 19">
            <a:extLst>
              <a:ext uri="{FF2B5EF4-FFF2-40B4-BE49-F238E27FC236}">
                <a16:creationId xmlns:a16="http://schemas.microsoft.com/office/drawing/2014/main" id="{F873E3CA-4705-AA42-BBB8-442BD538F52F}"/>
              </a:ext>
            </a:extLst>
          </p:cNvPr>
          <p:cNvSpPr/>
          <p:nvPr/>
        </p:nvSpPr>
        <p:spPr>
          <a:xfrm>
            <a:off x="2680253" y="3288796"/>
            <a:ext cx="6629400" cy="711547"/>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D7938F-FAAB-F040-B5CC-315A2582D3C0}"/>
              </a:ext>
            </a:extLst>
          </p:cNvPr>
          <p:cNvSpPr/>
          <p:nvPr/>
        </p:nvSpPr>
        <p:spPr>
          <a:xfrm>
            <a:off x="2680253" y="2316069"/>
            <a:ext cx="6629400" cy="781269"/>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252E5E0-D5A3-2245-B106-2A4E69687447}"/>
              </a:ext>
            </a:extLst>
          </p:cNvPr>
          <p:cNvSpPr txBox="1"/>
          <p:nvPr/>
        </p:nvSpPr>
        <p:spPr>
          <a:xfrm>
            <a:off x="3927984" y="3346668"/>
            <a:ext cx="3832449" cy="646331"/>
          </a:xfrm>
          <a:prstGeom prst="rect">
            <a:avLst/>
          </a:prstGeom>
          <a:noFill/>
        </p:spPr>
        <p:txBody>
          <a:bodyPr wrap="none" rtlCol="0">
            <a:spAutoFit/>
          </a:bodyPr>
          <a:lstStyle/>
          <a:p>
            <a:r>
              <a:rPr lang="en-US" sz="3600" dirty="0"/>
              <a:t>Distributed storage</a:t>
            </a:r>
          </a:p>
        </p:txBody>
      </p:sp>
      <p:sp>
        <p:nvSpPr>
          <p:cNvPr id="23" name="TextBox 22">
            <a:extLst>
              <a:ext uri="{FF2B5EF4-FFF2-40B4-BE49-F238E27FC236}">
                <a16:creationId xmlns:a16="http://schemas.microsoft.com/office/drawing/2014/main" id="{D5B8E103-0F38-FB48-A65A-01FF1DCD5EB0}"/>
              </a:ext>
            </a:extLst>
          </p:cNvPr>
          <p:cNvSpPr txBox="1"/>
          <p:nvPr/>
        </p:nvSpPr>
        <p:spPr>
          <a:xfrm>
            <a:off x="3650915" y="2368403"/>
            <a:ext cx="4386585" cy="646331"/>
          </a:xfrm>
          <a:prstGeom prst="rect">
            <a:avLst/>
          </a:prstGeom>
          <a:noFill/>
        </p:spPr>
        <p:txBody>
          <a:bodyPr wrap="none" rtlCol="0">
            <a:spAutoFit/>
          </a:bodyPr>
          <a:lstStyle/>
          <a:p>
            <a:r>
              <a:rPr lang="en-US" sz="3600" dirty="0"/>
              <a:t>Distributed computing</a:t>
            </a:r>
          </a:p>
        </p:txBody>
      </p:sp>
      <p:sp>
        <p:nvSpPr>
          <p:cNvPr id="24" name="Rectangle 23">
            <a:extLst>
              <a:ext uri="{FF2B5EF4-FFF2-40B4-BE49-F238E27FC236}">
                <a16:creationId xmlns:a16="http://schemas.microsoft.com/office/drawing/2014/main" id="{9505D2A6-7A5A-B141-B958-4066543285EA}"/>
              </a:ext>
            </a:extLst>
          </p:cNvPr>
          <p:cNvSpPr/>
          <p:nvPr/>
        </p:nvSpPr>
        <p:spPr>
          <a:xfrm>
            <a:off x="2663631" y="4190592"/>
            <a:ext cx="6629400" cy="711547"/>
          </a:xfrm>
          <a:prstGeom prst="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A21648C-9DC2-5649-B50C-17736FBBC2B1}"/>
              </a:ext>
            </a:extLst>
          </p:cNvPr>
          <p:cNvSpPr txBox="1"/>
          <p:nvPr/>
        </p:nvSpPr>
        <p:spPr>
          <a:xfrm>
            <a:off x="3653747" y="4227288"/>
            <a:ext cx="4491358" cy="646331"/>
          </a:xfrm>
          <a:prstGeom prst="rect">
            <a:avLst/>
          </a:prstGeom>
          <a:noFill/>
        </p:spPr>
        <p:txBody>
          <a:bodyPr wrap="none" rtlCol="0">
            <a:spAutoFit/>
          </a:bodyPr>
          <a:lstStyle/>
          <a:p>
            <a:r>
              <a:rPr lang="en-US" sz="3600" dirty="0"/>
              <a:t>Resource management</a:t>
            </a:r>
          </a:p>
        </p:txBody>
      </p:sp>
    </p:spTree>
    <p:extLst>
      <p:ext uri="{BB962C8B-B14F-4D97-AF65-F5344CB8AC3E}">
        <p14:creationId xmlns:p14="http://schemas.microsoft.com/office/powerpoint/2010/main" val="2849648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366C-B7E5-044E-A9A4-97CE5AEC0F76}"/>
              </a:ext>
            </a:extLst>
          </p:cNvPr>
          <p:cNvSpPr>
            <a:spLocks noGrp="1"/>
          </p:cNvSpPr>
          <p:nvPr>
            <p:ph type="title"/>
          </p:nvPr>
        </p:nvSpPr>
        <p:spPr/>
        <p:txBody>
          <a:bodyPr/>
          <a:lstStyle/>
          <a:p>
            <a:r>
              <a:rPr lang="en-US" dirty="0"/>
              <a:t>Big Data and Machine Learning Categories</a:t>
            </a:r>
          </a:p>
        </p:txBody>
      </p:sp>
      <p:sp>
        <p:nvSpPr>
          <p:cNvPr id="3" name="Content Placeholder 2">
            <a:extLst>
              <a:ext uri="{FF2B5EF4-FFF2-40B4-BE49-F238E27FC236}">
                <a16:creationId xmlns:a16="http://schemas.microsoft.com/office/drawing/2014/main" id="{0A20CFA9-1765-494A-8E6F-DF4336C55996}"/>
              </a:ext>
            </a:extLst>
          </p:cNvPr>
          <p:cNvSpPr>
            <a:spLocks noGrp="1"/>
          </p:cNvSpPr>
          <p:nvPr>
            <p:ph idx="1"/>
          </p:nvPr>
        </p:nvSpPr>
        <p:spPr/>
        <p:txBody>
          <a:bodyPr>
            <a:normAutofit lnSpcReduction="10000"/>
          </a:bodyPr>
          <a:lstStyle/>
          <a:p>
            <a:r>
              <a:rPr lang="en-US" b="1" dirty="0"/>
              <a:t>Batch processing</a:t>
            </a:r>
          </a:p>
          <a:p>
            <a:endParaRPr lang="en-US" b="1" dirty="0"/>
          </a:p>
          <a:p>
            <a:r>
              <a:rPr lang="en-US" b="1" dirty="0"/>
              <a:t>Stream processing</a:t>
            </a:r>
          </a:p>
          <a:p>
            <a:endParaRPr lang="en-US" b="1" dirty="0"/>
          </a:p>
          <a:p>
            <a:r>
              <a:rPr lang="en-US" b="1" dirty="0"/>
              <a:t>Interactive query</a:t>
            </a:r>
          </a:p>
          <a:p>
            <a:endParaRPr lang="en-US" dirty="0"/>
          </a:p>
          <a:p>
            <a:r>
              <a:rPr lang="en-US" dirty="0"/>
              <a:t>Graph processing</a:t>
            </a:r>
          </a:p>
          <a:p>
            <a:endParaRPr lang="en-US" dirty="0"/>
          </a:p>
          <a:p>
            <a:r>
              <a:rPr lang="en-US" b="1" dirty="0"/>
              <a:t>Machine learning / deep learning</a:t>
            </a:r>
          </a:p>
          <a:p>
            <a:endParaRPr lang="en-US" dirty="0"/>
          </a:p>
        </p:txBody>
      </p:sp>
    </p:spTree>
    <p:extLst>
      <p:ext uri="{BB962C8B-B14F-4D97-AF65-F5344CB8AC3E}">
        <p14:creationId xmlns:p14="http://schemas.microsoft.com/office/powerpoint/2010/main" val="610057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59D-1EE4-2440-BD27-B7BD262E9171}"/>
              </a:ext>
            </a:extLst>
          </p:cNvPr>
          <p:cNvSpPr>
            <a:spLocks noGrp="1"/>
          </p:cNvSpPr>
          <p:nvPr>
            <p:ph type="title"/>
          </p:nvPr>
        </p:nvSpPr>
        <p:spPr/>
        <p:txBody>
          <a:bodyPr/>
          <a:lstStyle/>
          <a:p>
            <a:r>
              <a:rPr lang="en-US" dirty="0"/>
              <a:t>Systems Related to Data Processing / Machine Learning</a:t>
            </a:r>
          </a:p>
        </p:txBody>
      </p:sp>
      <p:sp>
        <p:nvSpPr>
          <p:cNvPr id="3" name="Content Placeholder 2">
            <a:extLst>
              <a:ext uri="{FF2B5EF4-FFF2-40B4-BE49-F238E27FC236}">
                <a16:creationId xmlns:a16="http://schemas.microsoft.com/office/drawing/2014/main" id="{0493B67E-1256-734B-BD42-93C92319C37C}"/>
              </a:ext>
            </a:extLst>
          </p:cNvPr>
          <p:cNvSpPr>
            <a:spLocks noGrp="1"/>
          </p:cNvSpPr>
          <p:nvPr>
            <p:ph idx="1"/>
          </p:nvPr>
        </p:nvSpPr>
        <p:spPr/>
        <p:txBody>
          <a:bodyPr/>
          <a:lstStyle/>
          <a:p>
            <a:pPr lvl="0"/>
            <a:r>
              <a:rPr lang="en-US" dirty="0"/>
              <a:t>Load data</a:t>
            </a:r>
          </a:p>
          <a:p>
            <a:pPr lvl="0"/>
            <a:r>
              <a:rPr lang="en-US" dirty="0"/>
              <a:t>Store/manage data: file system, data stores</a:t>
            </a:r>
            <a:endParaRPr lang="en-US" sz="1600" dirty="0"/>
          </a:p>
          <a:p>
            <a:pPr lvl="0"/>
            <a:r>
              <a:rPr lang="en-US" dirty="0"/>
              <a:t>Manage resources</a:t>
            </a:r>
            <a:endParaRPr lang="en-US" sz="2000" dirty="0"/>
          </a:p>
          <a:p>
            <a:pPr lvl="0"/>
            <a:r>
              <a:rPr lang="en-US" dirty="0"/>
              <a:t>Meta-framework</a:t>
            </a:r>
            <a:endParaRPr lang="en-US" sz="2000" dirty="0"/>
          </a:p>
          <a:p>
            <a:pPr lvl="0"/>
            <a:r>
              <a:rPr lang="en-US" dirty="0"/>
              <a:t>Process data</a:t>
            </a:r>
            <a:endParaRPr lang="en-US" sz="2000" dirty="0"/>
          </a:p>
          <a:p>
            <a:pPr lvl="0"/>
            <a:r>
              <a:rPr lang="en-US" dirty="0"/>
              <a:t>High-level programming layer</a:t>
            </a:r>
            <a:endParaRPr lang="en-US" sz="2000" dirty="0"/>
          </a:p>
          <a:p>
            <a:pPr lvl="0"/>
            <a:r>
              <a:rPr lang="en-US" dirty="0"/>
              <a:t>Coordinate services</a:t>
            </a:r>
          </a:p>
          <a:p>
            <a:pPr lvl="0"/>
            <a:r>
              <a:rPr lang="en-US" dirty="0"/>
              <a:t>Manage workflows</a:t>
            </a:r>
            <a:endParaRPr lang="en-US" sz="2000" dirty="0"/>
          </a:p>
          <a:p>
            <a:endParaRPr lang="en-US" dirty="0"/>
          </a:p>
        </p:txBody>
      </p:sp>
    </p:spTree>
    <p:extLst>
      <p:ext uri="{BB962C8B-B14F-4D97-AF65-F5344CB8AC3E}">
        <p14:creationId xmlns:p14="http://schemas.microsoft.com/office/powerpoint/2010/main" val="1247679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925A-D80B-B741-B048-E9D499C3908F}"/>
              </a:ext>
            </a:extLst>
          </p:cNvPr>
          <p:cNvSpPr>
            <a:spLocks noGrp="1"/>
          </p:cNvSpPr>
          <p:nvPr>
            <p:ph type="title"/>
          </p:nvPr>
        </p:nvSpPr>
        <p:spPr/>
        <p:txBody>
          <a:bodyPr/>
          <a:lstStyle/>
          <a:p>
            <a:r>
              <a:rPr lang="en-US" dirty="0"/>
              <a:t>Systems Related to Data Processing / Machine Learning</a:t>
            </a:r>
          </a:p>
        </p:txBody>
      </p:sp>
      <p:sp>
        <p:nvSpPr>
          <p:cNvPr id="3" name="Content Placeholder 2">
            <a:extLst>
              <a:ext uri="{FF2B5EF4-FFF2-40B4-BE49-F238E27FC236}">
                <a16:creationId xmlns:a16="http://schemas.microsoft.com/office/drawing/2014/main" id="{DF71573C-7102-2B4A-B43C-82B80C6FA07C}"/>
              </a:ext>
            </a:extLst>
          </p:cNvPr>
          <p:cNvSpPr>
            <a:spLocks noGrp="1"/>
          </p:cNvSpPr>
          <p:nvPr>
            <p:ph sz="half" idx="1"/>
          </p:nvPr>
        </p:nvSpPr>
        <p:spPr/>
        <p:txBody>
          <a:bodyPr>
            <a:normAutofit fontScale="92500"/>
          </a:bodyPr>
          <a:lstStyle/>
          <a:p>
            <a:pPr lvl="0"/>
            <a:r>
              <a:rPr lang="en-US" dirty="0"/>
              <a:t>Load data – Flume, </a:t>
            </a:r>
            <a:r>
              <a:rPr lang="en-US" dirty="0" err="1"/>
              <a:t>Sqoop</a:t>
            </a:r>
            <a:r>
              <a:rPr lang="en-US" dirty="0"/>
              <a:t>, Kafka, …</a:t>
            </a:r>
          </a:p>
          <a:p>
            <a:pPr lvl="0"/>
            <a:r>
              <a:rPr lang="en-US" dirty="0"/>
              <a:t>Store data </a:t>
            </a:r>
          </a:p>
          <a:p>
            <a:pPr lvl="1"/>
            <a:r>
              <a:rPr lang="en-US" dirty="0"/>
              <a:t>File system: HDFS, Tachyon, …</a:t>
            </a:r>
          </a:p>
          <a:p>
            <a:pPr lvl="1"/>
            <a:r>
              <a:rPr lang="en-US" dirty="0"/>
              <a:t>Data stores: </a:t>
            </a:r>
            <a:r>
              <a:rPr lang="en-US" dirty="0" err="1"/>
              <a:t>HBase</a:t>
            </a:r>
            <a:r>
              <a:rPr lang="en-US" dirty="0"/>
              <a:t>, Cassandra, Voldemort, …</a:t>
            </a:r>
            <a:endParaRPr lang="en-US" sz="1600" dirty="0"/>
          </a:p>
          <a:p>
            <a:pPr lvl="0"/>
            <a:r>
              <a:rPr lang="en-US" dirty="0"/>
              <a:t>Manage resources – YARN, </a:t>
            </a:r>
            <a:r>
              <a:rPr lang="en-US" dirty="0" err="1"/>
              <a:t>Mesos</a:t>
            </a:r>
            <a:r>
              <a:rPr lang="en-US" dirty="0"/>
              <a:t>, Kubernetes, …</a:t>
            </a:r>
            <a:endParaRPr lang="en-US" sz="2000" dirty="0"/>
          </a:p>
          <a:p>
            <a:pPr lvl="0"/>
            <a:r>
              <a:rPr lang="en-US" dirty="0"/>
              <a:t>Meta-framework – REEF, …</a:t>
            </a:r>
          </a:p>
          <a:p>
            <a:pPr lvl="0"/>
            <a:r>
              <a:rPr lang="en-US" dirty="0">
                <a:solidFill>
                  <a:prstClr val="black"/>
                </a:solidFill>
              </a:rPr>
              <a:t>Coordinate services – Zookeeper, …</a:t>
            </a:r>
            <a:endParaRPr lang="en-US" sz="2100" dirty="0">
              <a:solidFill>
                <a:prstClr val="black"/>
              </a:solidFill>
            </a:endParaRPr>
          </a:p>
          <a:p>
            <a:pPr lvl="0"/>
            <a:r>
              <a:rPr lang="en-US" dirty="0">
                <a:solidFill>
                  <a:prstClr val="black"/>
                </a:solidFill>
              </a:rPr>
              <a:t>Manage workflows – </a:t>
            </a:r>
            <a:r>
              <a:rPr lang="en-US" dirty="0" err="1">
                <a:solidFill>
                  <a:prstClr val="black"/>
                </a:solidFill>
              </a:rPr>
              <a:t>Oozie</a:t>
            </a:r>
            <a:r>
              <a:rPr lang="en-US" dirty="0">
                <a:solidFill>
                  <a:prstClr val="black"/>
                </a:solidFill>
              </a:rPr>
              <a:t>, …</a:t>
            </a:r>
            <a:endParaRPr lang="en-US" sz="2100" dirty="0">
              <a:solidFill>
                <a:prstClr val="black"/>
              </a:solidFill>
            </a:endParaRPr>
          </a:p>
          <a:p>
            <a:pPr lvl="0"/>
            <a:endParaRPr lang="en-US" dirty="0">
              <a:solidFill>
                <a:prstClr val="black"/>
              </a:solidFill>
            </a:endParaRPr>
          </a:p>
          <a:p>
            <a:pPr lvl="0"/>
            <a:endParaRPr lang="en-US" sz="2000" dirty="0"/>
          </a:p>
          <a:p>
            <a:pPr marL="457200" lvl="1" indent="0">
              <a:buNone/>
            </a:pPr>
            <a:endParaRPr lang="en-US" sz="1800" dirty="0"/>
          </a:p>
        </p:txBody>
      </p:sp>
      <p:sp>
        <p:nvSpPr>
          <p:cNvPr id="4" name="Content Placeholder 3">
            <a:extLst>
              <a:ext uri="{FF2B5EF4-FFF2-40B4-BE49-F238E27FC236}">
                <a16:creationId xmlns:a16="http://schemas.microsoft.com/office/drawing/2014/main" id="{775E2E0D-D4A7-D24F-A2B4-2F934D1E0E7A}"/>
              </a:ext>
            </a:extLst>
          </p:cNvPr>
          <p:cNvSpPr>
            <a:spLocks noGrp="1"/>
          </p:cNvSpPr>
          <p:nvPr>
            <p:ph sz="half" idx="2"/>
          </p:nvPr>
        </p:nvSpPr>
        <p:spPr/>
        <p:txBody>
          <a:bodyPr>
            <a:normAutofit fontScale="92500"/>
          </a:bodyPr>
          <a:lstStyle/>
          <a:p>
            <a:pPr lvl="0"/>
            <a:r>
              <a:rPr lang="en-US" dirty="0"/>
              <a:t>Process data </a:t>
            </a:r>
          </a:p>
          <a:p>
            <a:pPr lvl="1"/>
            <a:r>
              <a:rPr lang="en-US" dirty="0"/>
              <a:t>Batch - Hadoop MR, </a:t>
            </a:r>
            <a:r>
              <a:rPr lang="en-US" dirty="0" err="1"/>
              <a:t>Tez</a:t>
            </a:r>
            <a:r>
              <a:rPr lang="en-US" dirty="0"/>
              <a:t>, Spark, Nemo, …</a:t>
            </a:r>
            <a:endParaRPr lang="en-US" sz="1600" dirty="0"/>
          </a:p>
          <a:p>
            <a:pPr lvl="1"/>
            <a:r>
              <a:rPr lang="en-US" dirty="0"/>
              <a:t>Stream processing: Storm, Heron,  </a:t>
            </a:r>
            <a:r>
              <a:rPr lang="en-US" dirty="0" err="1"/>
              <a:t>Samza</a:t>
            </a:r>
            <a:r>
              <a:rPr lang="en-US" dirty="0"/>
              <a:t>, Spark Streaming, … </a:t>
            </a:r>
          </a:p>
          <a:p>
            <a:pPr lvl="1"/>
            <a:r>
              <a:rPr lang="en-US" dirty="0"/>
              <a:t>Graph processing: </a:t>
            </a:r>
            <a:r>
              <a:rPr lang="en-US" dirty="0" err="1"/>
              <a:t>Giraph</a:t>
            </a:r>
            <a:r>
              <a:rPr lang="en-US" dirty="0"/>
              <a:t>, </a:t>
            </a:r>
            <a:r>
              <a:rPr lang="en-US" dirty="0" err="1"/>
              <a:t>GraphLab</a:t>
            </a:r>
            <a:r>
              <a:rPr lang="en-US" dirty="0"/>
              <a:t>, Spark </a:t>
            </a:r>
            <a:r>
              <a:rPr lang="en-US" dirty="0" err="1"/>
              <a:t>GraphX</a:t>
            </a:r>
            <a:r>
              <a:rPr lang="en-US" dirty="0"/>
              <a:t>, …</a:t>
            </a:r>
          </a:p>
          <a:p>
            <a:pPr lvl="1"/>
            <a:r>
              <a:rPr lang="en-US" dirty="0"/>
              <a:t>SQL -  Spark SQL, Impala, …</a:t>
            </a:r>
          </a:p>
          <a:p>
            <a:pPr lvl="0"/>
            <a:r>
              <a:rPr lang="en-US" dirty="0"/>
              <a:t>Program analytics applications </a:t>
            </a:r>
            <a:endParaRPr lang="en-US" sz="2000" dirty="0"/>
          </a:p>
          <a:p>
            <a:pPr lvl="1"/>
            <a:r>
              <a:rPr lang="en-US" dirty="0"/>
              <a:t>Low-level programming: MR, Dryad</a:t>
            </a:r>
            <a:endParaRPr lang="en-US" sz="1800" dirty="0"/>
          </a:p>
          <a:p>
            <a:pPr lvl="1"/>
            <a:r>
              <a:rPr lang="en-US" dirty="0"/>
              <a:t>High-level programming: Hive, Pig, </a:t>
            </a:r>
            <a:r>
              <a:rPr lang="en-US" dirty="0" err="1"/>
              <a:t>SparkSQL</a:t>
            </a:r>
            <a:r>
              <a:rPr lang="en-US" dirty="0"/>
              <a:t>, </a:t>
            </a:r>
            <a:r>
              <a:rPr lang="en-US" dirty="0" err="1"/>
              <a:t>DryadLINQ</a:t>
            </a:r>
            <a:r>
              <a:rPr lang="en-US" dirty="0"/>
              <a:t>, </a:t>
            </a:r>
            <a:r>
              <a:rPr lang="en-US" dirty="0" err="1"/>
              <a:t>FlumeJava</a:t>
            </a:r>
            <a:r>
              <a:rPr lang="en-US" dirty="0"/>
              <a:t>, …</a:t>
            </a:r>
            <a:endParaRPr lang="en-US" sz="1800" dirty="0"/>
          </a:p>
        </p:txBody>
      </p:sp>
    </p:spTree>
    <p:extLst>
      <p:ext uri="{BB962C8B-B14F-4D97-AF65-F5344CB8AC3E}">
        <p14:creationId xmlns:p14="http://schemas.microsoft.com/office/powerpoint/2010/main" val="454589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87286-16D6-D548-9619-6ED227AFC422}"/>
              </a:ext>
            </a:extLst>
          </p:cNvPr>
          <p:cNvSpPr>
            <a:spLocks noGrp="1"/>
          </p:cNvSpPr>
          <p:nvPr>
            <p:ph type="title"/>
          </p:nvPr>
        </p:nvSpPr>
        <p:spPr/>
        <p:txBody>
          <a:bodyPr/>
          <a:lstStyle/>
          <a:p>
            <a:r>
              <a:rPr lang="en-US" dirty="0"/>
              <a:t>Cloudera Big Data Stack</a:t>
            </a:r>
          </a:p>
        </p:txBody>
      </p:sp>
      <p:sp>
        <p:nvSpPr>
          <p:cNvPr id="6" name="Content Placeholder 5">
            <a:extLst>
              <a:ext uri="{FF2B5EF4-FFF2-40B4-BE49-F238E27FC236}">
                <a16:creationId xmlns:a16="http://schemas.microsoft.com/office/drawing/2014/main" id="{195EAA76-0F72-CD45-8C72-DB84A0EF75A6}"/>
              </a:ext>
            </a:extLst>
          </p:cNvPr>
          <p:cNvSpPr>
            <a:spLocks noGrp="1"/>
          </p:cNvSpPr>
          <p:nvPr>
            <p:ph idx="1"/>
          </p:nvPr>
        </p:nvSpPr>
        <p:spPr/>
        <p:txBody>
          <a:bodyPr/>
          <a:lstStyle/>
          <a:p>
            <a:endParaRPr lang="en-US"/>
          </a:p>
        </p:txBody>
      </p:sp>
      <p:pic>
        <p:nvPicPr>
          <p:cNvPr id="7" name="Content Placeholder 3">
            <a:extLst>
              <a:ext uri="{FF2B5EF4-FFF2-40B4-BE49-F238E27FC236}">
                <a16:creationId xmlns:a16="http://schemas.microsoft.com/office/drawing/2014/main" id="{80F1D34F-C930-7F49-A02C-5DFF6C2B8F05}"/>
              </a:ext>
            </a:extLst>
          </p:cNvPr>
          <p:cNvPicPr>
            <a:picLocks noChangeAspect="1"/>
          </p:cNvPicPr>
          <p:nvPr/>
        </p:nvPicPr>
        <p:blipFill>
          <a:blip r:embed="rId2"/>
          <a:srcRect l="-6822" r="-6822"/>
          <a:stretch>
            <a:fillRect/>
          </a:stretch>
        </p:blipFill>
        <p:spPr>
          <a:xfrm>
            <a:off x="2194580" y="1520288"/>
            <a:ext cx="8229600" cy="4525963"/>
          </a:xfrm>
          <a:prstGeom prst="rect">
            <a:avLst/>
          </a:prstGeom>
        </p:spPr>
      </p:pic>
      <p:sp>
        <p:nvSpPr>
          <p:cNvPr id="8" name="Rectangle 7">
            <a:extLst>
              <a:ext uri="{FF2B5EF4-FFF2-40B4-BE49-F238E27FC236}">
                <a16:creationId xmlns:a16="http://schemas.microsoft.com/office/drawing/2014/main" id="{8F9E8657-0766-E047-BC9E-FB4E68066A3C}"/>
              </a:ext>
            </a:extLst>
          </p:cNvPr>
          <p:cNvSpPr/>
          <p:nvPr/>
        </p:nvSpPr>
        <p:spPr>
          <a:xfrm>
            <a:off x="2194580" y="6046251"/>
            <a:ext cx="7929500" cy="646331"/>
          </a:xfrm>
          <a:prstGeom prst="rect">
            <a:avLst/>
          </a:prstGeom>
        </p:spPr>
        <p:txBody>
          <a:bodyPr wrap="none">
            <a:spAutoFit/>
          </a:bodyPr>
          <a:lstStyle/>
          <a:p>
            <a:r>
              <a:rPr lang="en-US" dirty="0"/>
              <a:t>“CDH Diagram” by </a:t>
            </a:r>
            <a:r>
              <a:rPr lang="en-US" dirty="0" err="1"/>
              <a:t>Cloudera</a:t>
            </a:r>
            <a:r>
              <a:rPr lang="en-US" dirty="0"/>
              <a:t> </a:t>
            </a:r>
          </a:p>
          <a:p>
            <a:r>
              <a:rPr lang="en-US" dirty="0"/>
              <a:t>(http://</a:t>
            </a:r>
            <a:r>
              <a:rPr lang="en-US" dirty="0" err="1"/>
              <a:t>www.cloudera.com</a:t>
            </a:r>
            <a:r>
              <a:rPr lang="en-US" dirty="0"/>
              <a:t>/content/</a:t>
            </a:r>
            <a:r>
              <a:rPr lang="en-US" dirty="0" err="1"/>
              <a:t>cloudera</a:t>
            </a:r>
            <a:r>
              <a:rPr lang="en-US" dirty="0"/>
              <a:t>/en/products-and-services/</a:t>
            </a:r>
            <a:r>
              <a:rPr lang="en-US" dirty="0" err="1"/>
              <a:t>cdh.html</a:t>
            </a:r>
            <a:r>
              <a:rPr lang="en-US" dirty="0"/>
              <a:t>)</a:t>
            </a:r>
          </a:p>
        </p:txBody>
      </p:sp>
    </p:spTree>
    <p:extLst>
      <p:ext uri="{BB962C8B-B14F-4D97-AF65-F5344CB8AC3E}">
        <p14:creationId xmlns:p14="http://schemas.microsoft.com/office/powerpoint/2010/main" val="26441594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EBCF-A6B2-E04A-9E0E-41D13F755FEC}"/>
              </a:ext>
            </a:extLst>
          </p:cNvPr>
          <p:cNvSpPr>
            <a:spLocks noGrp="1"/>
          </p:cNvSpPr>
          <p:nvPr>
            <p:ph type="title"/>
          </p:nvPr>
        </p:nvSpPr>
        <p:spPr/>
        <p:txBody>
          <a:bodyPr/>
          <a:lstStyle/>
          <a:p>
            <a:r>
              <a:rPr lang="en-US" dirty="0"/>
              <a:t>Spark Big Data Stack</a:t>
            </a:r>
          </a:p>
        </p:txBody>
      </p:sp>
      <p:sp>
        <p:nvSpPr>
          <p:cNvPr id="3" name="Content Placeholder 2">
            <a:extLst>
              <a:ext uri="{FF2B5EF4-FFF2-40B4-BE49-F238E27FC236}">
                <a16:creationId xmlns:a16="http://schemas.microsoft.com/office/drawing/2014/main" id="{806566B0-2CC7-1E48-991D-758605155E6B}"/>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042A5BA4-E24E-3B47-AAED-47A55F6E037D}"/>
              </a:ext>
            </a:extLst>
          </p:cNvPr>
          <p:cNvSpPr/>
          <p:nvPr/>
        </p:nvSpPr>
        <p:spPr>
          <a:xfrm>
            <a:off x="2845624" y="2422599"/>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5" name="Rectangle 4">
            <a:extLst>
              <a:ext uri="{FF2B5EF4-FFF2-40B4-BE49-F238E27FC236}">
                <a16:creationId xmlns:a16="http://schemas.microsoft.com/office/drawing/2014/main" id="{81130611-2DD5-B942-BA69-793CCA33EBD8}"/>
              </a:ext>
            </a:extLst>
          </p:cNvPr>
          <p:cNvSpPr/>
          <p:nvPr/>
        </p:nvSpPr>
        <p:spPr>
          <a:xfrm>
            <a:off x="4455072" y="2422599"/>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a:t>
            </a:r>
            <a:br>
              <a:rPr lang="en-US" dirty="0"/>
            </a:br>
            <a:r>
              <a:rPr lang="en-US" dirty="0"/>
              <a:t>Streaming</a:t>
            </a:r>
          </a:p>
        </p:txBody>
      </p:sp>
      <p:sp>
        <p:nvSpPr>
          <p:cNvPr id="6" name="Rectangle 5">
            <a:extLst>
              <a:ext uri="{FF2B5EF4-FFF2-40B4-BE49-F238E27FC236}">
                <a16:creationId xmlns:a16="http://schemas.microsoft.com/office/drawing/2014/main" id="{F228FB99-44E1-0748-AB0E-DCDC4B401243}"/>
              </a:ext>
            </a:extLst>
          </p:cNvPr>
          <p:cNvSpPr/>
          <p:nvPr/>
        </p:nvSpPr>
        <p:spPr>
          <a:xfrm>
            <a:off x="6064520" y="2422599"/>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MLlib</a:t>
            </a:r>
            <a:endParaRPr lang="en-US" dirty="0"/>
          </a:p>
          <a:p>
            <a:pPr algn="ctr"/>
            <a:r>
              <a:rPr lang="en-US" dirty="0"/>
              <a:t>(Machine</a:t>
            </a:r>
          </a:p>
          <a:p>
            <a:pPr algn="ctr"/>
            <a:r>
              <a:rPr lang="en-US" dirty="0"/>
              <a:t>Learning)</a:t>
            </a:r>
          </a:p>
        </p:txBody>
      </p:sp>
      <p:sp>
        <p:nvSpPr>
          <p:cNvPr id="7" name="Rectangle 6">
            <a:extLst>
              <a:ext uri="{FF2B5EF4-FFF2-40B4-BE49-F238E27FC236}">
                <a16:creationId xmlns:a16="http://schemas.microsoft.com/office/drawing/2014/main" id="{12B424C4-769F-434A-9D49-8198B71AFD15}"/>
              </a:ext>
            </a:extLst>
          </p:cNvPr>
          <p:cNvSpPr/>
          <p:nvPr/>
        </p:nvSpPr>
        <p:spPr>
          <a:xfrm>
            <a:off x="7673968" y="2422599"/>
            <a:ext cx="1422400" cy="141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a:p>
            <a:pPr algn="ctr"/>
            <a:r>
              <a:rPr lang="en-US" dirty="0"/>
              <a:t>(Graph</a:t>
            </a:r>
            <a:br>
              <a:rPr lang="en-US" dirty="0"/>
            </a:br>
            <a:r>
              <a:rPr lang="en-US" dirty="0"/>
              <a:t>Processing)</a:t>
            </a:r>
          </a:p>
        </p:txBody>
      </p:sp>
      <p:sp>
        <p:nvSpPr>
          <p:cNvPr id="8" name="Rectangle 7">
            <a:extLst>
              <a:ext uri="{FF2B5EF4-FFF2-40B4-BE49-F238E27FC236}">
                <a16:creationId xmlns:a16="http://schemas.microsoft.com/office/drawing/2014/main" id="{11112DEE-6591-6849-83B7-CEB4C823C327}"/>
              </a:ext>
            </a:extLst>
          </p:cNvPr>
          <p:cNvSpPr/>
          <p:nvPr/>
        </p:nvSpPr>
        <p:spPr>
          <a:xfrm>
            <a:off x="2845624" y="3965721"/>
            <a:ext cx="6250744" cy="7518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Core</a:t>
            </a:r>
          </a:p>
        </p:txBody>
      </p:sp>
      <p:sp>
        <p:nvSpPr>
          <p:cNvPr id="9" name="Rectangle 8">
            <a:extLst>
              <a:ext uri="{FF2B5EF4-FFF2-40B4-BE49-F238E27FC236}">
                <a16:creationId xmlns:a16="http://schemas.microsoft.com/office/drawing/2014/main" id="{67C99B2A-B2A2-E240-92B0-C4ECAF98C197}"/>
              </a:ext>
            </a:extLst>
          </p:cNvPr>
          <p:cNvSpPr/>
          <p:nvPr/>
        </p:nvSpPr>
        <p:spPr>
          <a:xfrm>
            <a:off x="2845624" y="4859117"/>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Standalone </a:t>
            </a:r>
            <a:br>
              <a:rPr lang="en-US" dirty="0"/>
            </a:br>
            <a:r>
              <a:rPr lang="en-US" dirty="0"/>
              <a:t>Scheduler</a:t>
            </a:r>
          </a:p>
        </p:txBody>
      </p:sp>
      <p:sp>
        <p:nvSpPr>
          <p:cNvPr id="10" name="Rectangle 9">
            <a:extLst>
              <a:ext uri="{FF2B5EF4-FFF2-40B4-BE49-F238E27FC236}">
                <a16:creationId xmlns:a16="http://schemas.microsoft.com/office/drawing/2014/main" id="{93E9215E-5E98-834D-B2E9-F2798C0DCCA1}"/>
              </a:ext>
            </a:extLst>
          </p:cNvPr>
          <p:cNvSpPr/>
          <p:nvPr/>
        </p:nvSpPr>
        <p:spPr>
          <a:xfrm>
            <a:off x="4994392" y="4859117"/>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YARN</a:t>
            </a:r>
          </a:p>
        </p:txBody>
      </p:sp>
      <p:sp>
        <p:nvSpPr>
          <p:cNvPr id="11" name="Rectangle 10">
            <a:extLst>
              <a:ext uri="{FF2B5EF4-FFF2-40B4-BE49-F238E27FC236}">
                <a16:creationId xmlns:a16="http://schemas.microsoft.com/office/drawing/2014/main" id="{20F86A7E-D92D-9244-A8A8-B053E519DD36}"/>
              </a:ext>
            </a:extLst>
          </p:cNvPr>
          <p:cNvSpPr/>
          <p:nvPr/>
        </p:nvSpPr>
        <p:spPr>
          <a:xfrm>
            <a:off x="7121160" y="4859117"/>
            <a:ext cx="1975208"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Mesos</a:t>
            </a:r>
            <a:endParaRPr lang="en-US" dirty="0"/>
          </a:p>
        </p:txBody>
      </p:sp>
    </p:spTree>
    <p:extLst>
      <p:ext uri="{BB962C8B-B14F-4D97-AF65-F5344CB8AC3E}">
        <p14:creationId xmlns:p14="http://schemas.microsoft.com/office/powerpoint/2010/main" val="2458834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FE545-6BF3-5448-89BB-2A2E5442DF42}"/>
              </a:ext>
            </a:extLst>
          </p:cNvPr>
          <p:cNvSpPr>
            <a:spLocks noGrp="1"/>
          </p:cNvSpPr>
          <p:nvPr>
            <p:ph type="title"/>
          </p:nvPr>
        </p:nvSpPr>
        <p:spPr/>
        <p:txBody>
          <a:bodyPr/>
          <a:lstStyle/>
          <a:p>
            <a:r>
              <a:rPr lang="en-US" dirty="0"/>
              <a:t>Apache Hadoop </a:t>
            </a:r>
          </a:p>
        </p:txBody>
      </p:sp>
      <p:sp>
        <p:nvSpPr>
          <p:cNvPr id="6" name="Content Placeholder 5">
            <a:extLst>
              <a:ext uri="{FF2B5EF4-FFF2-40B4-BE49-F238E27FC236}">
                <a16:creationId xmlns:a16="http://schemas.microsoft.com/office/drawing/2014/main" id="{407198F4-CC61-2040-8281-96381E0E9516}"/>
              </a:ext>
            </a:extLst>
          </p:cNvPr>
          <p:cNvSpPr>
            <a:spLocks noGrp="1"/>
          </p:cNvSpPr>
          <p:nvPr>
            <p:ph idx="1"/>
          </p:nvPr>
        </p:nvSpPr>
        <p:spPr/>
        <p:txBody>
          <a:bodyPr/>
          <a:lstStyle/>
          <a:p>
            <a:r>
              <a:rPr lang="en-US" dirty="0"/>
              <a:t>The big-data open-source system</a:t>
            </a:r>
          </a:p>
          <a:p>
            <a:endParaRPr lang="en-US" dirty="0"/>
          </a:p>
          <a:p>
            <a:r>
              <a:rPr lang="en-US" dirty="0"/>
              <a:t>Hadoop ecosystem</a:t>
            </a:r>
          </a:p>
          <a:p>
            <a:pPr lvl="1"/>
            <a:r>
              <a:rPr lang="en-US" dirty="0"/>
              <a:t>Hadoop common</a:t>
            </a:r>
          </a:p>
          <a:p>
            <a:pPr lvl="1"/>
            <a:r>
              <a:rPr lang="en-US" dirty="0"/>
              <a:t>HDFS &lt;- distributed file system</a:t>
            </a:r>
          </a:p>
          <a:p>
            <a:pPr lvl="1"/>
            <a:r>
              <a:rPr lang="en-US" dirty="0"/>
              <a:t>YARN </a:t>
            </a:r>
            <a:r>
              <a:rPr lang="en-US"/>
              <a:t>&lt;- resource manager</a:t>
            </a:r>
            <a:endParaRPr lang="en-US" dirty="0"/>
          </a:p>
          <a:p>
            <a:pPr lvl="1"/>
            <a:r>
              <a:rPr lang="en-US" dirty="0"/>
              <a:t>Hadoop MR</a:t>
            </a:r>
          </a:p>
          <a:p>
            <a:pPr lvl="1"/>
            <a:endParaRPr lang="en-US" dirty="0"/>
          </a:p>
          <a:p>
            <a:r>
              <a:rPr lang="en-US" dirty="0"/>
              <a:t>YARN/HDFS – basis for many other data processing systems</a:t>
            </a:r>
          </a:p>
          <a:p>
            <a:endParaRPr lang="en-US" dirty="0"/>
          </a:p>
        </p:txBody>
      </p:sp>
    </p:spTree>
    <p:extLst>
      <p:ext uri="{BB962C8B-B14F-4D97-AF65-F5344CB8AC3E}">
        <p14:creationId xmlns:p14="http://schemas.microsoft.com/office/powerpoint/2010/main" val="1305056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4D952-7ADF-3C4A-8066-2D31D92E5376}"/>
              </a:ext>
            </a:extLst>
          </p:cNvPr>
          <p:cNvSpPr>
            <a:spLocks noGrp="1"/>
          </p:cNvSpPr>
          <p:nvPr>
            <p:ph type="title"/>
          </p:nvPr>
        </p:nvSpPr>
        <p:spPr/>
        <p:txBody>
          <a:bodyPr/>
          <a:lstStyle/>
          <a:p>
            <a:r>
              <a:rPr lang="en-US" dirty="0"/>
              <a:t>Design Principles</a:t>
            </a:r>
          </a:p>
        </p:txBody>
      </p:sp>
      <p:sp>
        <p:nvSpPr>
          <p:cNvPr id="3" name="Content Placeholder 2">
            <a:extLst>
              <a:ext uri="{FF2B5EF4-FFF2-40B4-BE49-F238E27FC236}">
                <a16:creationId xmlns:a16="http://schemas.microsoft.com/office/drawing/2014/main" id="{5AE8E5FB-58B5-6744-92F5-3D15722F4BE9}"/>
              </a:ext>
            </a:extLst>
          </p:cNvPr>
          <p:cNvSpPr>
            <a:spLocks noGrp="1"/>
          </p:cNvSpPr>
          <p:nvPr>
            <p:ph idx="1"/>
          </p:nvPr>
        </p:nvSpPr>
        <p:spPr/>
        <p:txBody>
          <a:bodyPr/>
          <a:lstStyle/>
          <a:p>
            <a:r>
              <a:rPr lang="en-US" dirty="0"/>
              <a:t>Moving computation is cheaper than moving data</a:t>
            </a:r>
          </a:p>
          <a:p>
            <a:r>
              <a:rPr lang="en-US" dirty="0"/>
              <a:t>Failures happen, deal with them</a:t>
            </a:r>
          </a:p>
          <a:p>
            <a:r>
              <a:rPr lang="en-US" dirty="0"/>
              <a:t>Hide execution details from the user</a:t>
            </a:r>
          </a:p>
          <a:p>
            <a:r>
              <a:rPr lang="en-US" dirty="0"/>
              <a:t>Take advantage of sequential data access </a:t>
            </a:r>
          </a:p>
          <a:p>
            <a:r>
              <a:rPr lang="en-US" dirty="0"/>
              <a:t>Use a simple file system coherency model</a:t>
            </a:r>
          </a:p>
          <a:p>
            <a:endParaRPr lang="en-US" dirty="0"/>
          </a:p>
        </p:txBody>
      </p:sp>
    </p:spTree>
    <p:extLst>
      <p:ext uri="{BB962C8B-B14F-4D97-AF65-F5344CB8AC3E}">
        <p14:creationId xmlns:p14="http://schemas.microsoft.com/office/powerpoint/2010/main" val="3676476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BDCA-86DB-704D-90DC-4B210428B10D}"/>
              </a:ext>
            </a:extLst>
          </p:cNvPr>
          <p:cNvSpPr>
            <a:spLocks noGrp="1"/>
          </p:cNvSpPr>
          <p:nvPr>
            <p:ph type="title"/>
          </p:nvPr>
        </p:nvSpPr>
        <p:spPr/>
        <p:txBody>
          <a:bodyPr/>
          <a:lstStyle/>
          <a:p>
            <a:r>
              <a:rPr lang="en-US" dirty="0"/>
              <a:t>Datacenter is the new computer</a:t>
            </a:r>
          </a:p>
        </p:txBody>
      </p:sp>
      <p:sp>
        <p:nvSpPr>
          <p:cNvPr id="3" name="Content Placeholder 2">
            <a:extLst>
              <a:ext uri="{FF2B5EF4-FFF2-40B4-BE49-F238E27FC236}">
                <a16:creationId xmlns:a16="http://schemas.microsoft.com/office/drawing/2014/main" id="{6003679A-40C8-A241-A9F5-2FF235A146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04F862-34E5-2846-A388-233A8AEEAE83}"/>
              </a:ext>
            </a:extLst>
          </p:cNvPr>
          <p:cNvPicPr>
            <a:picLocks noChangeAspect="1"/>
          </p:cNvPicPr>
          <p:nvPr/>
        </p:nvPicPr>
        <p:blipFill>
          <a:blip r:embed="rId2"/>
          <a:stretch>
            <a:fillRect/>
          </a:stretch>
        </p:blipFill>
        <p:spPr>
          <a:xfrm>
            <a:off x="1764475" y="1393716"/>
            <a:ext cx="8293683" cy="4992797"/>
          </a:xfrm>
          <a:prstGeom prst="rect">
            <a:avLst/>
          </a:prstGeom>
        </p:spPr>
      </p:pic>
      <p:sp>
        <p:nvSpPr>
          <p:cNvPr id="5" name="Rectangle 4">
            <a:extLst>
              <a:ext uri="{FF2B5EF4-FFF2-40B4-BE49-F238E27FC236}">
                <a16:creationId xmlns:a16="http://schemas.microsoft.com/office/drawing/2014/main" id="{87E84B30-31AF-B34F-BE49-8271A26B53CF}"/>
              </a:ext>
            </a:extLst>
          </p:cNvPr>
          <p:cNvSpPr/>
          <p:nvPr/>
        </p:nvSpPr>
        <p:spPr>
          <a:xfrm>
            <a:off x="2504833" y="6386513"/>
            <a:ext cx="7553325" cy="369332"/>
          </a:xfrm>
          <a:prstGeom prst="rect">
            <a:avLst/>
          </a:prstGeom>
        </p:spPr>
        <p:txBody>
          <a:bodyPr wrap="square">
            <a:spAutoFit/>
          </a:bodyPr>
          <a:lstStyle/>
          <a:p>
            <a:r>
              <a:rPr lang="en-US" dirty="0"/>
              <a:t>https://</a:t>
            </a:r>
            <a:r>
              <a:rPr lang="en-US" dirty="0" err="1"/>
              <a:t>blog.google</a:t>
            </a:r>
            <a:r>
              <a:rPr lang="en-US" dirty="0"/>
              <a:t>/topics/google-</a:t>
            </a:r>
            <a:r>
              <a:rPr lang="en-US" dirty="0" err="1"/>
              <a:t>asia</a:t>
            </a:r>
            <a:r>
              <a:rPr lang="en-US" dirty="0"/>
              <a:t>/growing-our-data-center-in-</a:t>
            </a:r>
            <a:r>
              <a:rPr lang="en-US" dirty="0" err="1"/>
              <a:t>singapore</a:t>
            </a:r>
            <a:r>
              <a:rPr lang="en-US" dirty="0"/>
              <a:t>/</a:t>
            </a:r>
          </a:p>
        </p:txBody>
      </p:sp>
    </p:spTree>
    <p:extLst>
      <p:ext uri="{BB962C8B-B14F-4D97-AF65-F5344CB8AC3E}">
        <p14:creationId xmlns:p14="http://schemas.microsoft.com/office/powerpoint/2010/main" val="1704854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55099F-8275-3446-8726-BA3FC8CAB358}"/>
              </a:ext>
            </a:extLst>
          </p:cNvPr>
          <p:cNvSpPr>
            <a:spLocks noGrp="1"/>
          </p:cNvSpPr>
          <p:nvPr>
            <p:ph type="title"/>
          </p:nvPr>
        </p:nvSpPr>
        <p:spPr/>
        <p:txBody>
          <a:bodyPr/>
          <a:lstStyle/>
          <a:p>
            <a:r>
              <a:rPr lang="en-US" dirty="0"/>
              <a:t>Resource Manager/YARN</a:t>
            </a:r>
          </a:p>
        </p:txBody>
      </p:sp>
      <p:sp>
        <p:nvSpPr>
          <p:cNvPr id="5" name="Text Placeholder 4">
            <a:extLst>
              <a:ext uri="{FF2B5EF4-FFF2-40B4-BE49-F238E27FC236}">
                <a16:creationId xmlns:a16="http://schemas.microsoft.com/office/drawing/2014/main" id="{325728E4-78D0-0246-95D6-0913561743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7983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Evolution</a:t>
            </a:r>
            <a:endParaRPr kumimoji="1" lang="ja-JP" altLang="en-US" dirty="0"/>
          </a:p>
        </p:txBody>
      </p:sp>
      <p:sp>
        <p:nvSpPr>
          <p:cNvPr id="3" name="Content Placeholder 2"/>
          <p:cNvSpPr>
            <a:spLocks noGrp="1"/>
          </p:cNvSpPr>
          <p:nvPr>
            <p:ph idx="1"/>
          </p:nvPr>
        </p:nvSpPr>
        <p:spPr/>
        <p:txBody>
          <a:bodyPr/>
          <a:lstStyle/>
          <a:p>
            <a:r>
              <a:rPr kumimoji="1" lang="en-US" altLang="ja-JP" dirty="0"/>
              <a:t>YARN, </a:t>
            </a:r>
            <a:r>
              <a:rPr kumimoji="1" lang="en-US" altLang="ja-JP" dirty="0" err="1"/>
              <a:t>Mesos</a:t>
            </a:r>
            <a:r>
              <a:rPr kumimoji="1" lang="en-US" altLang="ja-JP" dirty="0"/>
              <a:t>: support jobs from multiple “data processing” frameworks </a:t>
            </a:r>
          </a:p>
          <a:p>
            <a:endParaRPr kumimoji="1" lang="en-US" altLang="ja-JP" dirty="0"/>
          </a:p>
          <a:p>
            <a:r>
              <a:rPr kumimoji="1" lang="en-US" altLang="ja-JP" dirty="0"/>
              <a:t>Borg: support both latency sensitive jobs and batch jobs</a:t>
            </a:r>
          </a:p>
        </p:txBody>
      </p:sp>
    </p:spTree>
    <p:extLst>
      <p:ext uri="{BB962C8B-B14F-4D97-AF65-F5344CB8AC3E}">
        <p14:creationId xmlns:p14="http://schemas.microsoft.com/office/powerpoint/2010/main" val="1896605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Resource Request Interface</a:t>
            </a:r>
            <a:endParaRPr kumimoji="1" lang="ja-JP" altLang="en-US" dirty="0"/>
          </a:p>
        </p:txBody>
      </p:sp>
      <p:sp>
        <p:nvSpPr>
          <p:cNvPr id="3" name="Content Placeholder 2"/>
          <p:cNvSpPr>
            <a:spLocks noGrp="1"/>
          </p:cNvSpPr>
          <p:nvPr>
            <p:ph idx="1"/>
          </p:nvPr>
        </p:nvSpPr>
        <p:spPr/>
        <p:txBody>
          <a:bodyPr/>
          <a:lstStyle/>
          <a:p>
            <a:r>
              <a:rPr kumimoji="1" lang="en-US" altLang="ja-JP" dirty="0"/>
              <a:t>YARN: resource request</a:t>
            </a:r>
          </a:p>
          <a:p>
            <a:endParaRPr kumimoji="1" lang="en-US" altLang="ja-JP" dirty="0"/>
          </a:p>
          <a:p>
            <a:r>
              <a:rPr kumimoji="1" lang="en-US" altLang="ja-JP" dirty="0" err="1"/>
              <a:t>Mesos</a:t>
            </a:r>
            <a:r>
              <a:rPr kumimoji="1" lang="en-US" altLang="ja-JP" dirty="0"/>
              <a:t>: resource offer</a:t>
            </a:r>
          </a:p>
          <a:p>
            <a:endParaRPr kumimoji="1" lang="en-US" altLang="ja-JP" dirty="0"/>
          </a:p>
          <a:p>
            <a:r>
              <a:rPr kumimoji="1" lang="en-US" altLang="ja-JP" dirty="0"/>
              <a:t>Borg: resource request</a:t>
            </a:r>
            <a:endParaRPr kumimoji="1" lang="ja-JP" altLang="en-US" dirty="0"/>
          </a:p>
        </p:txBody>
      </p:sp>
    </p:spTree>
    <p:extLst>
      <p:ext uri="{BB962C8B-B14F-4D97-AF65-F5344CB8AC3E}">
        <p14:creationId xmlns:p14="http://schemas.microsoft.com/office/powerpoint/2010/main" val="1443230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Container</a:t>
            </a:r>
            <a:endParaRPr kumimoji="1" lang="ja-JP" altLang="en-US" dirty="0"/>
          </a:p>
        </p:txBody>
      </p:sp>
      <p:sp>
        <p:nvSpPr>
          <p:cNvPr id="3" name="Content Placeholder 2"/>
          <p:cNvSpPr>
            <a:spLocks noGrp="1"/>
          </p:cNvSpPr>
          <p:nvPr>
            <p:ph idx="1"/>
          </p:nvPr>
        </p:nvSpPr>
        <p:spPr/>
        <p:txBody>
          <a:bodyPr/>
          <a:lstStyle/>
          <a:p>
            <a:r>
              <a:rPr kumimoji="1" lang="en-US" altLang="ja-JP" dirty="0"/>
              <a:t>Isolate </a:t>
            </a:r>
            <a:r>
              <a:rPr kumimoji="1" lang="en-US" altLang="ja-JP" b="1" dirty="0"/>
              <a:t>namespaces</a:t>
            </a:r>
            <a:r>
              <a:rPr kumimoji="1" lang="en-US" altLang="ja-JP" dirty="0"/>
              <a:t> (file system, process ids)</a:t>
            </a:r>
          </a:p>
          <a:p>
            <a:endParaRPr kumimoji="1" lang="en-US" altLang="ja-JP" dirty="0"/>
          </a:p>
          <a:p>
            <a:r>
              <a:rPr kumimoji="1" lang="en-US" altLang="ja-JP" dirty="0"/>
              <a:t>Kernel-level </a:t>
            </a:r>
            <a:r>
              <a:rPr kumimoji="1" lang="en-US" altLang="ja-JP" b="1" dirty="0"/>
              <a:t>resource</a:t>
            </a:r>
            <a:r>
              <a:rPr kumimoji="1" lang="en-US" altLang="ja-JP" dirty="0"/>
              <a:t> isolation</a:t>
            </a:r>
            <a:br>
              <a:rPr kumimoji="1" lang="en-US" altLang="ja-JP" dirty="0"/>
            </a:br>
            <a:br>
              <a:rPr kumimoji="1" lang="en-US" altLang="ja-JP" dirty="0"/>
            </a:br>
            <a:br>
              <a:rPr kumimoji="1" lang="en-US" altLang="ja-JP" dirty="0"/>
            </a:br>
            <a:r>
              <a:rPr kumimoji="1" lang="en-US" altLang="ja-JP" dirty="0"/>
              <a:t>Prevent from interfering each other</a:t>
            </a:r>
          </a:p>
          <a:p>
            <a:endParaRPr kumimoji="1" lang="en-US" altLang="ja-JP" dirty="0"/>
          </a:p>
        </p:txBody>
      </p:sp>
    </p:spTree>
    <p:extLst>
      <p:ext uri="{BB962C8B-B14F-4D97-AF65-F5344CB8AC3E}">
        <p14:creationId xmlns:p14="http://schemas.microsoft.com/office/powerpoint/2010/main" val="3424871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Why Container?</a:t>
            </a:r>
            <a:endParaRPr kumimoji="1" lang="ja-JP" altLang="en-US" dirty="0"/>
          </a:p>
        </p:txBody>
      </p:sp>
      <p:sp>
        <p:nvSpPr>
          <p:cNvPr id="3" name="Content Placeholder 2"/>
          <p:cNvSpPr>
            <a:spLocks noGrp="1"/>
          </p:cNvSpPr>
          <p:nvPr>
            <p:ph idx="1"/>
          </p:nvPr>
        </p:nvSpPr>
        <p:spPr/>
        <p:txBody>
          <a:bodyPr/>
          <a:lstStyle/>
          <a:p>
            <a:r>
              <a:rPr kumimoji="1" lang="en-US" altLang="ja-JP" dirty="0"/>
              <a:t>Higher resource utilization by sharing machines between applications</a:t>
            </a:r>
          </a:p>
          <a:p>
            <a:pPr lvl="1"/>
            <a:r>
              <a:rPr kumimoji="1" lang="en-US" altLang="ja-JP" dirty="0"/>
              <a:t>Such sharing became possible thanks to container support in the Linux kernel</a:t>
            </a:r>
          </a:p>
          <a:p>
            <a:pPr lvl="1"/>
            <a:r>
              <a:rPr kumimoji="1" lang="en-US" altLang="ja-JP" dirty="0"/>
              <a:t>E.g., </a:t>
            </a:r>
            <a:r>
              <a:rPr kumimoji="1" lang="en-US" altLang="ja-JP" dirty="0" err="1"/>
              <a:t>colocate</a:t>
            </a:r>
            <a:r>
              <a:rPr kumimoji="1" lang="en-US" altLang="ja-JP" dirty="0"/>
              <a:t> latency-critical, user-facing jobs and batch jobs</a:t>
            </a:r>
            <a:br>
              <a:rPr kumimoji="1" lang="en-US" altLang="ja-JP" dirty="0"/>
            </a:br>
            <a:r>
              <a:rPr kumimoji="1" lang="en-US" altLang="ja-JP" dirty="0"/>
              <a:t>User-facing jobs: reserve more resources than they usually need</a:t>
            </a:r>
            <a:br>
              <a:rPr kumimoji="1" lang="en-US" altLang="ja-JP" dirty="0"/>
            </a:br>
            <a:r>
              <a:rPr kumimoji="1" lang="en-US" altLang="ja-JP" dirty="0"/>
              <a:t>Mostly-unused resources can be reclaimed to run batch jobs</a:t>
            </a:r>
          </a:p>
          <a:p>
            <a:pPr lvl="1"/>
            <a:endParaRPr kumimoji="1" lang="en-US" altLang="ja-JP" dirty="0"/>
          </a:p>
          <a:p>
            <a:pPr lvl="1"/>
            <a:endParaRPr kumimoji="1" lang="en-US" altLang="ja-JP" dirty="0"/>
          </a:p>
          <a:p>
            <a:endParaRPr kumimoji="1" lang="en-US" altLang="ja-JP" dirty="0"/>
          </a:p>
        </p:txBody>
      </p:sp>
    </p:spTree>
    <p:extLst>
      <p:ext uri="{BB962C8B-B14F-4D97-AF65-F5344CB8AC3E}">
        <p14:creationId xmlns:p14="http://schemas.microsoft.com/office/powerpoint/2010/main" val="1924596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Modern Container</a:t>
            </a:r>
            <a:endParaRPr kumimoji="1" lang="ja-JP" altLang="en-US" dirty="0"/>
          </a:p>
        </p:txBody>
      </p:sp>
      <p:sp>
        <p:nvSpPr>
          <p:cNvPr id="3" name="Content Placeholder 2"/>
          <p:cNvSpPr>
            <a:spLocks noGrp="1"/>
          </p:cNvSpPr>
          <p:nvPr>
            <p:ph idx="1"/>
          </p:nvPr>
        </p:nvSpPr>
        <p:spPr/>
        <p:txBody>
          <a:bodyPr/>
          <a:lstStyle/>
          <a:p>
            <a:r>
              <a:rPr kumimoji="1" lang="en-US" altLang="ja-JP" dirty="0"/>
              <a:t>More than just an isolation mechanism</a:t>
            </a:r>
          </a:p>
          <a:p>
            <a:endParaRPr kumimoji="1" lang="en-US" altLang="ja-JP" dirty="0"/>
          </a:p>
          <a:p>
            <a:r>
              <a:rPr kumimoji="1" lang="en-US" altLang="ja-JP" dirty="0"/>
              <a:t>It also includes an image: the files that make up the application that runs inside the container</a:t>
            </a:r>
          </a:p>
          <a:p>
            <a:endParaRPr kumimoji="1" lang="en-US" altLang="ja-JP" dirty="0"/>
          </a:p>
          <a:p>
            <a:r>
              <a:rPr kumimoji="1" lang="en-US" altLang="ja-JP" dirty="0"/>
              <a:t>E.g., Google MPM (Midas Package Manager) </a:t>
            </a:r>
            <a:r>
              <a:rPr kumimoji="1" lang="mr-IN" altLang="ja-JP" dirty="0"/>
              <a:t>–</a:t>
            </a:r>
            <a:r>
              <a:rPr kumimoji="1" lang="en-US" altLang="ja-JP" dirty="0"/>
              <a:t> build and deploy container images</a:t>
            </a:r>
          </a:p>
        </p:txBody>
      </p:sp>
    </p:spTree>
    <p:extLst>
      <p:ext uri="{BB962C8B-B14F-4D97-AF65-F5344CB8AC3E}">
        <p14:creationId xmlns:p14="http://schemas.microsoft.com/office/powerpoint/2010/main" val="3349342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Why Container?</a:t>
            </a:r>
            <a:endParaRPr kumimoji="1" lang="ja-JP" altLang="en-US" dirty="0"/>
          </a:p>
        </p:txBody>
      </p:sp>
      <p:sp>
        <p:nvSpPr>
          <p:cNvPr id="3" name="Content Placeholder 2"/>
          <p:cNvSpPr>
            <a:spLocks noGrp="1"/>
          </p:cNvSpPr>
          <p:nvPr>
            <p:ph idx="1"/>
          </p:nvPr>
        </p:nvSpPr>
        <p:spPr/>
        <p:txBody>
          <a:bodyPr>
            <a:normAutofit/>
          </a:bodyPr>
          <a:lstStyle/>
          <a:p>
            <a:r>
              <a:rPr kumimoji="1" lang="en-US" altLang="ja-JP" dirty="0"/>
              <a:t>Higher resource utilization by sharing machines between applications</a:t>
            </a:r>
          </a:p>
          <a:p>
            <a:pPr lvl="1"/>
            <a:endParaRPr kumimoji="1" lang="en-US" altLang="ja-JP" dirty="0"/>
          </a:p>
          <a:p>
            <a:r>
              <a:rPr kumimoji="1" lang="en-US" altLang="ja-JP" dirty="0"/>
              <a:t>Transforms the datacenter from machine-oriented to application-oriented</a:t>
            </a:r>
            <a:endParaRPr lang="en-US" altLang="ja-JP" dirty="0"/>
          </a:p>
          <a:p>
            <a:pPr lvl="1" fontAlgn="base"/>
            <a:r>
              <a:rPr lang="en-US" altLang="ja-JP" dirty="0"/>
              <a:t>Encapsulates the application environment abstracting away many details of machines and operating systems from the application developer and the deployment infrastructure</a:t>
            </a:r>
          </a:p>
          <a:p>
            <a:pPr lvl="1" fontAlgn="base"/>
            <a:r>
              <a:rPr lang="en-US" altLang="ja-JP" dirty="0"/>
              <a:t>Well-design containers and container images are scoped to a single application. Managing containers means managing applications rather than machines. </a:t>
            </a:r>
            <a:endParaRPr kumimoji="1" lang="en-US" altLang="ja-JP" dirty="0"/>
          </a:p>
          <a:p>
            <a:pPr lvl="1"/>
            <a:endParaRPr kumimoji="1" lang="en-US" altLang="ja-JP" dirty="0"/>
          </a:p>
          <a:p>
            <a:pPr lvl="1"/>
            <a:endParaRPr kumimoji="1" lang="en-US" altLang="ja-JP" dirty="0"/>
          </a:p>
          <a:p>
            <a:pPr lvl="1"/>
            <a:endParaRPr kumimoji="1" lang="en-US" altLang="ja-JP" dirty="0"/>
          </a:p>
          <a:p>
            <a:endParaRPr kumimoji="1" lang="en-US" altLang="ja-JP" dirty="0"/>
          </a:p>
        </p:txBody>
      </p:sp>
    </p:spTree>
    <p:extLst>
      <p:ext uri="{BB962C8B-B14F-4D97-AF65-F5344CB8AC3E}">
        <p14:creationId xmlns:p14="http://schemas.microsoft.com/office/powerpoint/2010/main" val="1890877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The Key to Make This Abstraction Work</a:t>
            </a:r>
            <a:endParaRPr kumimoji="1" lang="ja-JP" altLang="en-US" dirty="0"/>
          </a:p>
        </p:txBody>
      </p:sp>
      <p:sp>
        <p:nvSpPr>
          <p:cNvPr id="3" name="Content Placeholder 2"/>
          <p:cNvSpPr>
            <a:spLocks noGrp="1"/>
          </p:cNvSpPr>
          <p:nvPr>
            <p:ph idx="1"/>
          </p:nvPr>
        </p:nvSpPr>
        <p:spPr/>
        <p:txBody>
          <a:bodyPr>
            <a:normAutofit fontScale="92500" lnSpcReduction="20000"/>
          </a:bodyPr>
          <a:lstStyle/>
          <a:p>
            <a:r>
              <a:rPr lang="en-US" altLang="ja-JP" dirty="0"/>
              <a:t>Container images that can encapsulate almost all of an application’s dependencies into a package that can be deployed into the container. </a:t>
            </a:r>
          </a:p>
          <a:p>
            <a:endParaRPr lang="en-US" altLang="ja-JP" dirty="0"/>
          </a:p>
          <a:p>
            <a:r>
              <a:rPr lang="en-US" altLang="ja-JP" dirty="0"/>
              <a:t>If done correctly, only external dependency - Linux kernel system-call interface</a:t>
            </a:r>
          </a:p>
          <a:p>
            <a:endParaRPr lang="en-US" altLang="ja-JP" dirty="0"/>
          </a:p>
          <a:p>
            <a:r>
              <a:rPr lang="en-US" altLang="ja-JP" dirty="0"/>
              <a:t>At Google, the container has become the sole runnable entity</a:t>
            </a:r>
          </a:p>
          <a:p>
            <a:endParaRPr lang="en-US" altLang="ja-JP" dirty="0"/>
          </a:p>
          <a:p>
            <a:r>
              <a:rPr lang="en-US" altLang="ja-JP" dirty="0"/>
              <a:t>How to get such images? Program binaries are </a:t>
            </a:r>
            <a:r>
              <a:rPr lang="en-US" altLang="ja-JP" b="1" dirty="0"/>
              <a:t>statically</a:t>
            </a:r>
            <a:r>
              <a:rPr lang="en-US" altLang="ja-JP" dirty="0"/>
              <a:t> linked at build time to known-good library versions</a:t>
            </a:r>
            <a:br>
              <a:rPr lang="en-US" altLang="ja-JP" dirty="0"/>
            </a:br>
            <a:br>
              <a:rPr lang="en-US" altLang="ja-JP" dirty="0"/>
            </a:br>
            <a:endParaRPr kumimoji="1" lang="ja-JP" altLang="en-US" dirty="0"/>
          </a:p>
        </p:txBody>
      </p:sp>
    </p:spTree>
    <p:extLst>
      <p:ext uri="{BB962C8B-B14F-4D97-AF65-F5344CB8AC3E}">
        <p14:creationId xmlns:p14="http://schemas.microsoft.com/office/powerpoint/2010/main" val="2796425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Containers as the Unit of Management </a:t>
            </a:r>
            <a:endParaRPr kumimoji="1" lang="ja-JP" altLang="en-US" dirty="0"/>
          </a:p>
        </p:txBody>
      </p:sp>
      <p:sp>
        <p:nvSpPr>
          <p:cNvPr id="3" name="Content Placeholder 2"/>
          <p:cNvSpPr>
            <a:spLocks noGrp="1"/>
          </p:cNvSpPr>
          <p:nvPr>
            <p:ph idx="1"/>
          </p:nvPr>
        </p:nvSpPr>
        <p:spPr/>
        <p:txBody>
          <a:bodyPr>
            <a:normAutofit fontScale="77500" lnSpcReduction="20000"/>
          </a:bodyPr>
          <a:lstStyle/>
          <a:p>
            <a:r>
              <a:rPr kumimoji="1" lang="en-US" altLang="ja-JP" dirty="0"/>
              <a:t>Not worry about specific details of machines and OSes</a:t>
            </a:r>
          </a:p>
          <a:p>
            <a:endParaRPr kumimoji="1" lang="en-US" altLang="ja-JP" dirty="0"/>
          </a:p>
          <a:p>
            <a:r>
              <a:rPr kumimoji="1" lang="en-US" altLang="ja-JP" dirty="0"/>
              <a:t>Telemetry tied to applications: easy to do application monitoring and introspection</a:t>
            </a:r>
          </a:p>
          <a:p>
            <a:pPr lvl="1"/>
            <a:r>
              <a:rPr kumimoji="1" lang="en-US" altLang="ja-JP" dirty="0"/>
              <a:t>(X) </a:t>
            </a:r>
            <a:r>
              <a:rPr kumimoji="1" lang="en-US" altLang="ja-JP" dirty="0" err="1"/>
              <a:t>ssh</a:t>
            </a:r>
            <a:r>
              <a:rPr kumimoji="1" lang="en-US" altLang="ja-JP" dirty="0"/>
              <a:t> into machines and run top</a:t>
            </a:r>
          </a:p>
          <a:p>
            <a:endParaRPr kumimoji="1" lang="en-US" altLang="ja-JP" dirty="0"/>
          </a:p>
          <a:p>
            <a:r>
              <a:rPr kumimoji="1" lang="en-US" altLang="ja-JP" dirty="0"/>
              <a:t>Logs keyed by applications, not machine</a:t>
            </a:r>
          </a:p>
          <a:p>
            <a:endParaRPr kumimoji="1" lang="en-US" altLang="ja-JP" dirty="0"/>
          </a:p>
          <a:p>
            <a:r>
              <a:rPr kumimoji="1" lang="en-US" altLang="ja-JP" dirty="0"/>
              <a:t>Balance load across application instances</a:t>
            </a:r>
          </a:p>
          <a:p>
            <a:endParaRPr kumimoji="1" lang="en-US" altLang="ja-JP" dirty="0"/>
          </a:p>
          <a:p>
            <a:r>
              <a:rPr kumimoji="1" lang="en-US" altLang="ja-JP" dirty="0"/>
              <a:t>Detect application failures and ascribe failure causes</a:t>
            </a:r>
          </a:p>
          <a:p>
            <a:endParaRPr kumimoji="1" lang="en-US" altLang="ja-JP" dirty="0"/>
          </a:p>
          <a:p>
            <a:r>
              <a:rPr kumimoji="1" lang="mr-IN" altLang="ja-JP" dirty="0"/>
              <a:t>…</a:t>
            </a:r>
            <a:endParaRPr kumimoji="1" lang="ja-JP" altLang="en-US" dirty="0"/>
          </a:p>
        </p:txBody>
      </p:sp>
    </p:spTree>
    <p:extLst>
      <p:ext uri="{BB962C8B-B14F-4D97-AF65-F5344CB8AC3E}">
        <p14:creationId xmlns:p14="http://schemas.microsoft.com/office/powerpoint/2010/main" val="7964810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BACA-974C-DE44-A334-E86C731590FB}"/>
              </a:ext>
            </a:extLst>
          </p:cNvPr>
          <p:cNvSpPr>
            <a:spLocks noGrp="1"/>
          </p:cNvSpPr>
          <p:nvPr>
            <p:ph type="title"/>
          </p:nvPr>
        </p:nvSpPr>
        <p:spPr/>
        <p:txBody>
          <a:bodyPr/>
          <a:lstStyle/>
          <a:p>
            <a:r>
              <a:rPr lang="en-US" dirty="0"/>
              <a:t>YARN</a:t>
            </a:r>
          </a:p>
        </p:txBody>
      </p:sp>
      <p:sp>
        <p:nvSpPr>
          <p:cNvPr id="3" name="Content Placeholder 2">
            <a:extLst>
              <a:ext uri="{FF2B5EF4-FFF2-40B4-BE49-F238E27FC236}">
                <a16:creationId xmlns:a16="http://schemas.microsoft.com/office/drawing/2014/main" id="{04BD1A20-4394-1C49-960A-03E26F3AAA67}"/>
              </a:ext>
            </a:extLst>
          </p:cNvPr>
          <p:cNvSpPr>
            <a:spLocks noGrp="1"/>
          </p:cNvSpPr>
          <p:nvPr>
            <p:ph idx="1"/>
          </p:nvPr>
        </p:nvSpPr>
        <p:spPr/>
        <p:txBody>
          <a:bodyPr/>
          <a:lstStyle/>
          <a:p>
            <a:r>
              <a:rPr lang="en-US" dirty="0"/>
              <a:t>Hadoop v1 problems</a:t>
            </a:r>
          </a:p>
          <a:p>
            <a:pPr lvl="1"/>
            <a:r>
              <a:rPr lang="en-US" dirty="0"/>
              <a:t>Scalability</a:t>
            </a:r>
          </a:p>
          <a:p>
            <a:pPr lvl="1"/>
            <a:r>
              <a:rPr lang="en-US" dirty="0"/>
              <a:t>Availability</a:t>
            </a:r>
          </a:p>
          <a:p>
            <a:pPr lvl="1"/>
            <a:r>
              <a:rPr lang="en-US" dirty="0"/>
              <a:t>Hard partition of resources into map and reduce slots: low </a:t>
            </a:r>
            <a:br>
              <a:rPr lang="en-US" dirty="0"/>
            </a:br>
            <a:r>
              <a:rPr lang="en-US" dirty="0"/>
              <a:t>resource utilization</a:t>
            </a:r>
          </a:p>
          <a:p>
            <a:pPr lvl="1"/>
            <a:r>
              <a:rPr lang="en-US" dirty="0"/>
              <a:t>Only MapReduce programming models</a:t>
            </a:r>
          </a:p>
          <a:p>
            <a:endParaRPr lang="en-US" dirty="0"/>
          </a:p>
          <a:p>
            <a:endParaRPr lang="en-US" dirty="0"/>
          </a:p>
        </p:txBody>
      </p:sp>
    </p:spTree>
    <p:extLst>
      <p:ext uri="{BB962C8B-B14F-4D97-AF65-F5344CB8AC3E}">
        <p14:creationId xmlns:p14="http://schemas.microsoft.com/office/powerpoint/2010/main" val="1972963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ABC8-C7E9-4548-888A-2708BBE0E326}"/>
              </a:ext>
            </a:extLst>
          </p:cNvPr>
          <p:cNvSpPr>
            <a:spLocks noGrp="1"/>
          </p:cNvSpPr>
          <p:nvPr>
            <p:ph type="title"/>
          </p:nvPr>
        </p:nvSpPr>
        <p:spPr/>
        <p:txBody>
          <a:bodyPr/>
          <a:lstStyle/>
          <a:p>
            <a:r>
              <a:rPr lang="en-US" dirty="0"/>
              <a:t>Datacenter</a:t>
            </a:r>
          </a:p>
        </p:txBody>
      </p:sp>
      <p:sp>
        <p:nvSpPr>
          <p:cNvPr id="3" name="Content Placeholder 2">
            <a:extLst>
              <a:ext uri="{FF2B5EF4-FFF2-40B4-BE49-F238E27FC236}">
                <a16:creationId xmlns:a16="http://schemas.microsoft.com/office/drawing/2014/main" id="{AB236EFA-2803-EE40-95FB-3965123ADE0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4EB7CB-F6E0-964F-A0EA-206B1B997EFE}"/>
              </a:ext>
            </a:extLst>
          </p:cNvPr>
          <p:cNvPicPr>
            <a:picLocks noChangeAspect="1"/>
          </p:cNvPicPr>
          <p:nvPr/>
        </p:nvPicPr>
        <p:blipFill>
          <a:blip r:embed="rId2"/>
          <a:stretch>
            <a:fillRect/>
          </a:stretch>
        </p:blipFill>
        <p:spPr>
          <a:xfrm>
            <a:off x="1285875" y="1459967"/>
            <a:ext cx="9592044" cy="5398033"/>
          </a:xfrm>
          <a:prstGeom prst="rect">
            <a:avLst/>
          </a:prstGeom>
        </p:spPr>
      </p:pic>
    </p:spTree>
    <p:extLst>
      <p:ext uri="{BB962C8B-B14F-4D97-AF65-F5344CB8AC3E}">
        <p14:creationId xmlns:p14="http://schemas.microsoft.com/office/powerpoint/2010/main" val="3691275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AC3A-979D-CC4A-8F31-78B9B0391DEE}"/>
              </a:ext>
            </a:extLst>
          </p:cNvPr>
          <p:cNvSpPr>
            <a:spLocks noGrp="1"/>
          </p:cNvSpPr>
          <p:nvPr>
            <p:ph type="title"/>
          </p:nvPr>
        </p:nvSpPr>
        <p:spPr/>
        <p:txBody>
          <a:bodyPr/>
          <a:lstStyle/>
          <a:p>
            <a:r>
              <a:rPr lang="en-US" dirty="0"/>
              <a:t>YARN</a:t>
            </a:r>
          </a:p>
        </p:txBody>
      </p:sp>
      <p:sp>
        <p:nvSpPr>
          <p:cNvPr id="3" name="Content Placeholder 2">
            <a:extLst>
              <a:ext uri="{FF2B5EF4-FFF2-40B4-BE49-F238E27FC236}">
                <a16:creationId xmlns:a16="http://schemas.microsoft.com/office/drawing/2014/main" id="{9A4D69DF-4C10-E241-9579-9C78228F5161}"/>
              </a:ext>
            </a:extLst>
          </p:cNvPr>
          <p:cNvSpPr>
            <a:spLocks noGrp="1"/>
          </p:cNvSpPr>
          <p:nvPr>
            <p:ph idx="1"/>
          </p:nvPr>
        </p:nvSpPr>
        <p:spPr/>
        <p:txBody>
          <a:bodyPr/>
          <a:lstStyle/>
          <a:p>
            <a:r>
              <a:rPr lang="en-US" dirty="0"/>
              <a:t>Application</a:t>
            </a:r>
          </a:p>
          <a:p>
            <a:pPr lvl="1"/>
            <a:r>
              <a:rPr lang="en-US" dirty="0"/>
              <a:t>A job submitted to the framework</a:t>
            </a:r>
          </a:p>
          <a:p>
            <a:pPr lvl="1"/>
            <a:r>
              <a:rPr lang="en-US" dirty="0"/>
              <a:t>E.g., MapReduce job</a:t>
            </a:r>
          </a:p>
          <a:p>
            <a:endParaRPr lang="en-US" dirty="0"/>
          </a:p>
          <a:p>
            <a:r>
              <a:rPr lang="en-US" dirty="0"/>
              <a:t>Container</a:t>
            </a:r>
          </a:p>
          <a:p>
            <a:pPr lvl="1"/>
            <a:r>
              <a:rPr lang="en-US" dirty="0"/>
              <a:t>Basic unit of allocation</a:t>
            </a:r>
          </a:p>
          <a:p>
            <a:pPr lvl="1"/>
            <a:r>
              <a:rPr lang="en-US" dirty="0"/>
              <a:t>Fine-grained resource allocation across multiple resource types </a:t>
            </a:r>
            <a:br>
              <a:rPr lang="en-US" dirty="0"/>
            </a:br>
            <a:r>
              <a:rPr lang="en-US" dirty="0"/>
              <a:t>(memory, CPU, disk, network, etc.)</a:t>
            </a:r>
          </a:p>
          <a:p>
            <a:pPr lvl="1"/>
            <a:r>
              <a:rPr lang="en-US" dirty="0"/>
              <a:t>Locality</a:t>
            </a:r>
          </a:p>
          <a:p>
            <a:pPr marL="0" indent="0">
              <a:buNone/>
            </a:pPr>
            <a:endParaRPr lang="en-US" dirty="0"/>
          </a:p>
        </p:txBody>
      </p:sp>
    </p:spTree>
    <p:extLst>
      <p:ext uri="{BB962C8B-B14F-4D97-AF65-F5344CB8AC3E}">
        <p14:creationId xmlns:p14="http://schemas.microsoft.com/office/powerpoint/2010/main" val="5706929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4BB4-4F37-9442-85F7-2C0D8159C4E0}"/>
              </a:ext>
            </a:extLst>
          </p:cNvPr>
          <p:cNvSpPr>
            <a:spLocks noGrp="1"/>
          </p:cNvSpPr>
          <p:nvPr>
            <p:ph type="title"/>
          </p:nvPr>
        </p:nvSpPr>
        <p:spPr/>
        <p:txBody>
          <a:bodyPr/>
          <a:lstStyle/>
          <a:p>
            <a:r>
              <a:rPr lang="en-US" dirty="0"/>
              <a:t>YARN Architecture</a:t>
            </a:r>
          </a:p>
        </p:txBody>
      </p:sp>
      <p:sp>
        <p:nvSpPr>
          <p:cNvPr id="3" name="Content Placeholder 2">
            <a:extLst>
              <a:ext uri="{FF2B5EF4-FFF2-40B4-BE49-F238E27FC236}">
                <a16:creationId xmlns:a16="http://schemas.microsoft.com/office/drawing/2014/main" id="{4883D015-9AA7-A546-A94A-02990093F8E3}"/>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C2E8EFB5-9088-5C4C-AB4C-D66C8720C32C}"/>
              </a:ext>
            </a:extLst>
          </p:cNvPr>
          <p:cNvPicPr>
            <a:picLocks noChangeAspect="1"/>
          </p:cNvPicPr>
          <p:nvPr/>
        </p:nvPicPr>
        <p:blipFill>
          <a:blip r:embed="rId2"/>
          <a:srcRect l="-6274" r="-6274"/>
          <a:stretch>
            <a:fillRect/>
          </a:stretch>
        </p:blipFill>
        <p:spPr>
          <a:xfrm>
            <a:off x="2094308" y="1596133"/>
            <a:ext cx="8549268" cy="4703324"/>
          </a:xfrm>
          <a:prstGeom prst="rect">
            <a:avLst/>
          </a:prstGeom>
        </p:spPr>
      </p:pic>
      <p:sp>
        <p:nvSpPr>
          <p:cNvPr id="5" name="Rectangle 4">
            <a:extLst>
              <a:ext uri="{FF2B5EF4-FFF2-40B4-BE49-F238E27FC236}">
                <a16:creationId xmlns:a16="http://schemas.microsoft.com/office/drawing/2014/main" id="{6C75605D-543D-8740-B604-075D73A31E12}"/>
              </a:ext>
            </a:extLst>
          </p:cNvPr>
          <p:cNvSpPr/>
          <p:nvPr/>
        </p:nvSpPr>
        <p:spPr>
          <a:xfrm>
            <a:off x="2355131" y="6211669"/>
            <a:ext cx="3941892" cy="646331"/>
          </a:xfrm>
          <a:prstGeom prst="rect">
            <a:avLst/>
          </a:prstGeom>
        </p:spPr>
        <p:txBody>
          <a:bodyPr wrap="none">
            <a:spAutoFit/>
          </a:bodyPr>
          <a:lstStyle/>
          <a:p>
            <a:r>
              <a:rPr lang="en-US" dirty="0"/>
              <a:t>“YARN Architecture” by Apache </a:t>
            </a:r>
            <a:r>
              <a:rPr lang="en-US" dirty="0" err="1"/>
              <a:t>Hadoop</a:t>
            </a:r>
            <a:r>
              <a:rPr lang="en-US" dirty="0"/>
              <a:t> </a:t>
            </a:r>
          </a:p>
          <a:p>
            <a:r>
              <a:rPr lang="en-US" dirty="0"/>
              <a:t>(http://</a:t>
            </a:r>
            <a:r>
              <a:rPr lang="en-US" dirty="0" err="1"/>
              <a:t>hadoop.apache.org</a:t>
            </a:r>
            <a:r>
              <a:rPr lang="en-US" dirty="0"/>
              <a:t>)</a:t>
            </a:r>
          </a:p>
        </p:txBody>
      </p:sp>
    </p:spTree>
    <p:extLst>
      <p:ext uri="{BB962C8B-B14F-4D97-AF65-F5344CB8AC3E}">
        <p14:creationId xmlns:p14="http://schemas.microsoft.com/office/powerpoint/2010/main" val="1706989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3405-5516-104D-834C-A60866A15113}"/>
              </a:ext>
            </a:extLst>
          </p:cNvPr>
          <p:cNvSpPr>
            <a:spLocks noGrp="1"/>
          </p:cNvSpPr>
          <p:nvPr>
            <p:ph type="title"/>
          </p:nvPr>
        </p:nvSpPr>
        <p:spPr/>
        <p:txBody>
          <a:bodyPr/>
          <a:lstStyle/>
          <a:p>
            <a:r>
              <a:rPr lang="en-US" dirty="0"/>
              <a:t>YARN Resource Manager</a:t>
            </a:r>
            <a:r>
              <a:rPr lang="en-US" altLang="ko-KR" dirty="0"/>
              <a:t>,</a:t>
            </a:r>
            <a:r>
              <a:rPr lang="ko-KR" altLang="en-US" dirty="0"/>
              <a:t> </a:t>
            </a:r>
            <a:r>
              <a:rPr lang="en-US" altLang="ko-KR" dirty="0"/>
              <a:t>Node Manager, Application Master</a:t>
            </a:r>
            <a:endParaRPr lang="en-US" dirty="0"/>
          </a:p>
        </p:txBody>
      </p:sp>
      <p:sp>
        <p:nvSpPr>
          <p:cNvPr id="3" name="Content Placeholder 2">
            <a:extLst>
              <a:ext uri="{FF2B5EF4-FFF2-40B4-BE49-F238E27FC236}">
                <a16:creationId xmlns:a16="http://schemas.microsoft.com/office/drawing/2014/main" id="{36BCAAD6-8406-B341-B29E-C85833C5CFBF}"/>
              </a:ext>
            </a:extLst>
          </p:cNvPr>
          <p:cNvSpPr>
            <a:spLocks noGrp="1"/>
          </p:cNvSpPr>
          <p:nvPr>
            <p:ph idx="1"/>
          </p:nvPr>
        </p:nvSpPr>
        <p:spPr/>
        <p:txBody>
          <a:bodyPr>
            <a:normAutofit fontScale="92500" lnSpcReduction="10000"/>
          </a:bodyPr>
          <a:lstStyle/>
          <a:p>
            <a:r>
              <a:rPr lang="en-US" dirty="0"/>
              <a:t>Resource Manager</a:t>
            </a:r>
          </a:p>
          <a:p>
            <a:pPr lvl="1"/>
            <a:r>
              <a:rPr lang="en-US" dirty="0"/>
              <a:t>Global resource scheduler</a:t>
            </a:r>
          </a:p>
          <a:p>
            <a:pPr lvl="1"/>
            <a:r>
              <a:rPr lang="en-US" dirty="0"/>
              <a:t>Hierarchical queues</a:t>
            </a:r>
          </a:p>
          <a:p>
            <a:pPr lvl="2"/>
            <a:r>
              <a:rPr lang="en-US" dirty="0"/>
              <a:t>Fair scheduling like Dominant Resource Fairness</a:t>
            </a:r>
          </a:p>
          <a:p>
            <a:r>
              <a:rPr lang="en-US" dirty="0"/>
              <a:t>Node Manager</a:t>
            </a:r>
          </a:p>
          <a:p>
            <a:pPr lvl="1"/>
            <a:r>
              <a:rPr lang="en-US" dirty="0"/>
              <a:t>Per-machine agent</a:t>
            </a:r>
          </a:p>
          <a:p>
            <a:pPr lvl="1"/>
            <a:r>
              <a:rPr lang="en-US" dirty="0"/>
              <a:t>Manages the life-cycle of container</a:t>
            </a:r>
          </a:p>
          <a:p>
            <a:pPr lvl="1"/>
            <a:r>
              <a:rPr lang="en-US" dirty="0"/>
              <a:t>Container resource monitoring </a:t>
            </a:r>
          </a:p>
          <a:p>
            <a:r>
              <a:rPr lang="en-US" dirty="0"/>
              <a:t>Application master</a:t>
            </a:r>
          </a:p>
          <a:p>
            <a:pPr lvl="1"/>
            <a:r>
              <a:rPr lang="en-US" dirty="0"/>
              <a:t>Per-application</a:t>
            </a:r>
          </a:p>
          <a:p>
            <a:pPr lvl="1"/>
            <a:r>
              <a:rPr lang="en-US" dirty="0"/>
              <a:t>Manages application scheduling and task execution</a:t>
            </a:r>
          </a:p>
          <a:p>
            <a:pPr lvl="1"/>
            <a:r>
              <a:rPr lang="en-US" dirty="0"/>
              <a:t>E.g., MapReduce Application Master</a:t>
            </a:r>
          </a:p>
          <a:p>
            <a:endParaRPr lang="en-US" dirty="0"/>
          </a:p>
        </p:txBody>
      </p:sp>
    </p:spTree>
    <p:extLst>
      <p:ext uri="{BB962C8B-B14F-4D97-AF65-F5344CB8AC3E}">
        <p14:creationId xmlns:p14="http://schemas.microsoft.com/office/powerpoint/2010/main" val="28828742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a:p>
        </p:txBody>
      </p:sp>
      <p:pic>
        <p:nvPicPr>
          <p:cNvPr id="6" name="Picture 5"/>
          <p:cNvPicPr>
            <a:picLocks noChangeAspect="1"/>
          </p:cNvPicPr>
          <p:nvPr/>
        </p:nvPicPr>
        <p:blipFill>
          <a:blip r:embed="rId2"/>
          <a:stretch>
            <a:fillRect/>
          </a:stretch>
        </p:blipFill>
        <p:spPr>
          <a:xfrm>
            <a:off x="0" y="1054715"/>
            <a:ext cx="12192000" cy="4748569"/>
          </a:xfrm>
          <a:prstGeom prst="rect">
            <a:avLst/>
          </a:prstGeom>
        </p:spPr>
      </p:pic>
    </p:spTree>
    <p:extLst>
      <p:ext uri="{BB962C8B-B14F-4D97-AF65-F5344CB8AC3E}">
        <p14:creationId xmlns:p14="http://schemas.microsoft.com/office/powerpoint/2010/main" val="3112066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idx="1"/>
          </p:nvPr>
        </p:nvSpPr>
        <p:spPr/>
        <p:txBody>
          <a:bodyPr/>
          <a:lstStyle/>
          <a:p>
            <a:endParaRPr kumimoji="1" lang="ja-JP" altLang="en-US" dirty="0"/>
          </a:p>
        </p:txBody>
      </p:sp>
      <p:pic>
        <p:nvPicPr>
          <p:cNvPr id="4" name="Picture 3"/>
          <p:cNvPicPr>
            <a:picLocks noChangeAspect="1"/>
          </p:cNvPicPr>
          <p:nvPr/>
        </p:nvPicPr>
        <p:blipFill>
          <a:blip r:embed="rId2"/>
          <a:stretch>
            <a:fillRect/>
          </a:stretch>
        </p:blipFill>
        <p:spPr>
          <a:xfrm>
            <a:off x="0" y="1030904"/>
            <a:ext cx="12192000" cy="4796192"/>
          </a:xfrm>
          <a:prstGeom prst="rect">
            <a:avLst/>
          </a:prstGeom>
        </p:spPr>
      </p:pic>
    </p:spTree>
    <p:extLst>
      <p:ext uri="{BB962C8B-B14F-4D97-AF65-F5344CB8AC3E}">
        <p14:creationId xmlns:p14="http://schemas.microsoft.com/office/powerpoint/2010/main" val="26196006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97AC-EADC-EF4B-B897-DD5FDDE86D17}"/>
              </a:ext>
            </a:extLst>
          </p:cNvPr>
          <p:cNvSpPr>
            <a:spLocks noGrp="1"/>
          </p:cNvSpPr>
          <p:nvPr>
            <p:ph type="title"/>
          </p:nvPr>
        </p:nvSpPr>
        <p:spPr/>
        <p:txBody>
          <a:bodyPr/>
          <a:lstStyle/>
          <a:p>
            <a:r>
              <a:rPr lang="en-US" dirty="0"/>
              <a:t>Managing YARN clusters</a:t>
            </a:r>
          </a:p>
        </p:txBody>
      </p:sp>
      <p:sp>
        <p:nvSpPr>
          <p:cNvPr id="3" name="Content Placeholder 2">
            <a:extLst>
              <a:ext uri="{FF2B5EF4-FFF2-40B4-BE49-F238E27FC236}">
                <a16:creationId xmlns:a16="http://schemas.microsoft.com/office/drawing/2014/main" id="{6EA8FE7A-8747-0B46-829E-E4350F95421B}"/>
              </a:ext>
            </a:extLst>
          </p:cNvPr>
          <p:cNvSpPr>
            <a:spLocks noGrp="1"/>
          </p:cNvSpPr>
          <p:nvPr>
            <p:ph idx="1"/>
          </p:nvPr>
        </p:nvSpPr>
        <p:spPr>
          <a:xfrm>
            <a:off x="838200" y="1825625"/>
            <a:ext cx="10515600" cy="4587532"/>
          </a:xfrm>
        </p:spPr>
        <p:txBody>
          <a:bodyPr>
            <a:normAutofit fontScale="77500" lnSpcReduction="20000"/>
          </a:bodyPr>
          <a:lstStyle/>
          <a:p>
            <a:r>
              <a:rPr lang="en-US" dirty="0"/>
              <a:t>Prints application(s) report/kill application </a:t>
            </a:r>
          </a:p>
          <a:p>
            <a:pPr lvl="1"/>
            <a:r>
              <a:rPr lang="en-US" dirty="0"/>
              <a:t>yarn application</a:t>
            </a:r>
            <a:r>
              <a:rPr lang="ko-KR" altLang="en-US" dirty="0"/>
              <a:t> </a:t>
            </a:r>
            <a:r>
              <a:rPr lang="en-US" altLang="ko-KR" dirty="0"/>
              <a:t>[options]</a:t>
            </a:r>
            <a:br>
              <a:rPr lang="en-US" altLang="ko-KR" dirty="0"/>
            </a:br>
            <a:r>
              <a:rPr lang="en-US" dirty="0"/>
              <a:t>E.g., yarn application –list (lists applications from the RM)</a:t>
            </a:r>
          </a:p>
          <a:p>
            <a:r>
              <a:rPr lang="en-US" dirty="0"/>
              <a:t>Prints container(s) report</a:t>
            </a:r>
          </a:p>
          <a:p>
            <a:pPr lvl="1"/>
            <a:r>
              <a:rPr lang="en-US" dirty="0"/>
              <a:t>yarn container [options]</a:t>
            </a:r>
          </a:p>
          <a:p>
            <a:r>
              <a:rPr lang="en-US" dirty="0"/>
              <a:t>Prints node report(s)</a:t>
            </a:r>
          </a:p>
          <a:p>
            <a:pPr lvl="1"/>
            <a:r>
              <a:rPr lang="en-US" dirty="0"/>
              <a:t>yarn node [options]</a:t>
            </a:r>
          </a:p>
          <a:p>
            <a:r>
              <a:rPr lang="en-US" dirty="0"/>
              <a:t>Prints queue information</a:t>
            </a:r>
          </a:p>
          <a:p>
            <a:pPr lvl="1"/>
            <a:r>
              <a:rPr lang="en-US" dirty="0"/>
              <a:t>yarn queue [options]</a:t>
            </a:r>
          </a:p>
          <a:p>
            <a:r>
              <a:rPr lang="en-US" dirty="0"/>
              <a:t>Runs a jar file</a:t>
            </a:r>
          </a:p>
          <a:p>
            <a:pPr lvl="1"/>
            <a:r>
              <a:rPr lang="en-US" dirty="0"/>
              <a:t>yarn jar &lt;jar&gt; [</a:t>
            </a:r>
            <a:r>
              <a:rPr lang="en-US" dirty="0" err="1"/>
              <a:t>mainClass</a:t>
            </a:r>
            <a:r>
              <a:rPr lang="en-US" dirty="0"/>
              <a:t>] </a:t>
            </a:r>
            <a:r>
              <a:rPr lang="en-US" dirty="0" err="1"/>
              <a:t>args</a:t>
            </a:r>
            <a:r>
              <a:rPr lang="en-US" dirty="0"/>
              <a:t>...</a:t>
            </a:r>
          </a:p>
          <a:p>
            <a:r>
              <a:rPr lang="en-US" dirty="0"/>
              <a:t>Start the </a:t>
            </a:r>
            <a:r>
              <a:rPr lang="en-US" dirty="0" err="1"/>
              <a:t>NodeManager</a:t>
            </a:r>
            <a:endParaRPr lang="en-US" dirty="0"/>
          </a:p>
          <a:p>
            <a:pPr lvl="1"/>
            <a:r>
              <a:rPr lang="en-US" dirty="0"/>
              <a:t>yarn </a:t>
            </a:r>
            <a:r>
              <a:rPr lang="en-US" dirty="0" err="1"/>
              <a:t>nodemanager</a:t>
            </a:r>
            <a:endParaRPr lang="en-US" dirty="0"/>
          </a:p>
          <a:p>
            <a:r>
              <a:rPr lang="en-US" dirty="0"/>
              <a:t>Start the </a:t>
            </a:r>
            <a:r>
              <a:rPr lang="en-US" dirty="0" err="1"/>
              <a:t>ResourceManager</a:t>
            </a:r>
            <a:endParaRPr lang="en-US" dirty="0"/>
          </a:p>
          <a:p>
            <a:pPr lvl="1"/>
            <a:r>
              <a:rPr lang="en-US" dirty="0"/>
              <a:t>yarn </a:t>
            </a:r>
            <a:r>
              <a:rPr lang="en-US" dirty="0" err="1"/>
              <a:t>resourcemanager</a:t>
            </a:r>
            <a:endParaRPr lang="en-US" dirty="0"/>
          </a:p>
        </p:txBody>
      </p:sp>
    </p:spTree>
    <p:extLst>
      <p:ext uri="{BB962C8B-B14F-4D97-AF65-F5344CB8AC3E}">
        <p14:creationId xmlns:p14="http://schemas.microsoft.com/office/powerpoint/2010/main" val="20796199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B0B964-D893-E34E-BC25-C5E1CA8F0EC9}"/>
              </a:ext>
            </a:extLst>
          </p:cNvPr>
          <p:cNvSpPr>
            <a:spLocks noGrp="1"/>
          </p:cNvSpPr>
          <p:nvPr>
            <p:ph type="title"/>
          </p:nvPr>
        </p:nvSpPr>
        <p:spPr/>
        <p:txBody>
          <a:bodyPr/>
          <a:lstStyle/>
          <a:p>
            <a:r>
              <a:rPr lang="en-US" dirty="0"/>
              <a:t>HDFS (Inspired by GFS)</a:t>
            </a:r>
          </a:p>
        </p:txBody>
      </p:sp>
      <p:sp>
        <p:nvSpPr>
          <p:cNvPr id="5" name="Text Placeholder 4">
            <a:extLst>
              <a:ext uri="{FF2B5EF4-FFF2-40B4-BE49-F238E27FC236}">
                <a16:creationId xmlns:a16="http://schemas.microsoft.com/office/drawing/2014/main" id="{D9EB09C5-4E25-B341-B745-D465C3C5CA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42669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D8DCC6-7A8E-EE44-862F-E57FFA973E77}"/>
              </a:ext>
            </a:extLst>
          </p:cNvPr>
          <p:cNvSpPr>
            <a:spLocks noGrp="1"/>
          </p:cNvSpPr>
          <p:nvPr>
            <p:ph type="title"/>
          </p:nvPr>
        </p:nvSpPr>
        <p:spPr/>
        <p:txBody>
          <a:bodyPr/>
          <a:lstStyle/>
          <a:p>
            <a:r>
              <a:rPr lang="en-US" dirty="0"/>
              <a:t>Distributed Storage</a:t>
            </a:r>
          </a:p>
        </p:txBody>
      </p:sp>
      <p:sp>
        <p:nvSpPr>
          <p:cNvPr id="5" name="Content Placeholder 4">
            <a:extLst>
              <a:ext uri="{FF2B5EF4-FFF2-40B4-BE49-F238E27FC236}">
                <a16:creationId xmlns:a16="http://schemas.microsoft.com/office/drawing/2014/main" id="{CB7CE50D-8F00-1D41-A0B6-444E817D216F}"/>
              </a:ext>
            </a:extLst>
          </p:cNvPr>
          <p:cNvSpPr>
            <a:spLocks noGrp="1"/>
          </p:cNvSpPr>
          <p:nvPr>
            <p:ph idx="1"/>
          </p:nvPr>
        </p:nvSpPr>
        <p:spPr/>
        <p:txBody>
          <a:bodyPr/>
          <a:lstStyle/>
          <a:p>
            <a:r>
              <a:rPr lang="en-US" dirty="0"/>
              <a:t>Dynamo (2007): 4125 citations </a:t>
            </a:r>
            <a:r>
              <a:rPr lang="mr-IN" dirty="0"/>
              <a:t>–</a:t>
            </a:r>
            <a:r>
              <a:rPr lang="en-US" dirty="0"/>
              <a:t> SIGOPS 2017 Hall of Fame Award</a:t>
            </a:r>
          </a:p>
          <a:p>
            <a:r>
              <a:rPr lang="en-US" dirty="0"/>
              <a:t>GFS (2003): 7321 citations </a:t>
            </a:r>
            <a:r>
              <a:rPr lang="mr-IN" dirty="0"/>
              <a:t>–</a:t>
            </a:r>
            <a:r>
              <a:rPr lang="en-US" dirty="0"/>
              <a:t> SIGOPS 2015 Hall of Fame Award</a:t>
            </a:r>
          </a:p>
          <a:p>
            <a:r>
              <a:rPr lang="en-US" dirty="0" err="1"/>
              <a:t>BigTable</a:t>
            </a:r>
            <a:r>
              <a:rPr lang="en-US" dirty="0"/>
              <a:t> (2006): 5536 citations </a:t>
            </a:r>
            <a:r>
              <a:rPr lang="mr-IN" dirty="0"/>
              <a:t>–</a:t>
            </a:r>
            <a:r>
              <a:rPr lang="en-US" dirty="0"/>
              <a:t> SIGOPS 2016 Hall of Fame Award</a:t>
            </a:r>
            <a:br>
              <a:rPr lang="en-US" dirty="0"/>
            </a:br>
            <a:br>
              <a:rPr lang="en-US" dirty="0"/>
            </a:br>
            <a:br>
              <a:rPr lang="en-US" dirty="0"/>
            </a:br>
            <a:r>
              <a:rPr lang="en-US" dirty="0"/>
              <a:t>(Dec. 5. 2017)</a:t>
            </a:r>
          </a:p>
          <a:p>
            <a:endParaRPr lang="en-US" dirty="0"/>
          </a:p>
        </p:txBody>
      </p:sp>
    </p:spTree>
    <p:extLst>
      <p:ext uri="{BB962C8B-B14F-4D97-AF65-F5344CB8AC3E}">
        <p14:creationId xmlns:p14="http://schemas.microsoft.com/office/powerpoint/2010/main" val="19511346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Storage</a:t>
            </a:r>
          </a:p>
        </p:txBody>
      </p:sp>
      <p:sp>
        <p:nvSpPr>
          <p:cNvPr id="3" name="Content Placeholder 2"/>
          <p:cNvSpPr>
            <a:spLocks noGrp="1"/>
          </p:cNvSpPr>
          <p:nvPr>
            <p:ph idx="1"/>
          </p:nvPr>
        </p:nvSpPr>
        <p:spPr/>
        <p:txBody>
          <a:bodyPr>
            <a:normAutofit lnSpcReduction="10000"/>
          </a:bodyPr>
          <a:lstStyle/>
          <a:p>
            <a:r>
              <a:rPr lang="en-US" dirty="0"/>
              <a:t>Dynamo, Cassandra, Voldemort, Espresso, MongoDB, </a:t>
            </a:r>
            <a:r>
              <a:rPr lang="en-US" dirty="0" err="1"/>
              <a:t>CouchDB</a:t>
            </a:r>
            <a:r>
              <a:rPr lang="en-US" dirty="0"/>
              <a:t>, </a:t>
            </a:r>
            <a:r>
              <a:rPr lang="mr-IN" dirty="0"/>
              <a:t>…</a:t>
            </a:r>
            <a:endParaRPr lang="en-US" dirty="0"/>
          </a:p>
          <a:p>
            <a:r>
              <a:rPr lang="en-US" dirty="0"/>
              <a:t>GFS, HDFS</a:t>
            </a:r>
          </a:p>
          <a:p>
            <a:r>
              <a:rPr lang="en-US" dirty="0" err="1"/>
              <a:t>BigTable</a:t>
            </a:r>
            <a:r>
              <a:rPr lang="en-US" dirty="0"/>
              <a:t>, </a:t>
            </a:r>
            <a:r>
              <a:rPr lang="en-US" dirty="0" err="1"/>
              <a:t>HBase</a:t>
            </a:r>
            <a:endParaRPr lang="en-US" dirty="0"/>
          </a:p>
          <a:p>
            <a:r>
              <a:rPr lang="en-US" dirty="0"/>
              <a:t>Spanner</a:t>
            </a:r>
          </a:p>
          <a:p>
            <a:r>
              <a:rPr lang="en-US" dirty="0" err="1"/>
              <a:t>Haystrack</a:t>
            </a:r>
            <a:r>
              <a:rPr lang="en-US" dirty="0"/>
              <a:t>, f4, ..</a:t>
            </a:r>
          </a:p>
          <a:p>
            <a:endParaRPr lang="en-US" dirty="0"/>
          </a:p>
          <a:p>
            <a:r>
              <a:rPr lang="en-US" dirty="0"/>
              <a:t>Distributed file systems </a:t>
            </a:r>
            <a:r>
              <a:rPr lang="mr-IN" dirty="0"/>
              <a:t>–</a:t>
            </a:r>
            <a:r>
              <a:rPr lang="en-US" dirty="0"/>
              <a:t> </a:t>
            </a:r>
            <a:r>
              <a:rPr lang="en-US" dirty="0" err="1"/>
              <a:t>Ficus</a:t>
            </a:r>
            <a:r>
              <a:rPr lang="en-US" dirty="0"/>
              <a:t>, Coda, </a:t>
            </a:r>
            <a:r>
              <a:rPr lang="en-US" dirty="0" err="1"/>
              <a:t>Farsite</a:t>
            </a:r>
            <a:r>
              <a:rPr lang="en-US" dirty="0"/>
              <a:t>, </a:t>
            </a:r>
            <a:r>
              <a:rPr lang="mr-IN" dirty="0"/>
              <a:t>…</a:t>
            </a:r>
            <a:endParaRPr lang="en-US" dirty="0"/>
          </a:p>
          <a:p>
            <a:r>
              <a:rPr lang="en-US" dirty="0"/>
              <a:t>DHTs </a:t>
            </a:r>
            <a:r>
              <a:rPr lang="mr-IN" dirty="0"/>
              <a:t>–</a:t>
            </a:r>
            <a:r>
              <a:rPr lang="en-US" dirty="0"/>
              <a:t> Chord (12998), Pastry (10413), Tapestry, </a:t>
            </a:r>
            <a:r>
              <a:rPr lang="mr-IN" dirty="0"/>
              <a:t>…</a:t>
            </a:r>
            <a:r>
              <a:rPr lang="en-US" dirty="0"/>
              <a:t> </a:t>
            </a:r>
          </a:p>
          <a:p>
            <a:r>
              <a:rPr lang="en-US" dirty="0"/>
              <a:t>Peer-to-peer storage</a:t>
            </a:r>
            <a:r>
              <a:rPr lang="mr-IN" dirty="0"/>
              <a:t>–</a:t>
            </a:r>
            <a:r>
              <a:rPr lang="en-US" dirty="0"/>
              <a:t> </a:t>
            </a:r>
            <a:r>
              <a:rPr lang="en-US" dirty="0" err="1"/>
              <a:t>Oceanstore</a:t>
            </a:r>
            <a:r>
              <a:rPr lang="en-US" dirty="0"/>
              <a:t>, Antiquity, PAST, </a:t>
            </a:r>
            <a:r>
              <a:rPr lang="mr-IN" dirty="0"/>
              <a:t>…</a:t>
            </a:r>
            <a:endParaRPr lang="en-US" dirty="0"/>
          </a:p>
          <a:p>
            <a:endParaRPr lang="en-US" dirty="0"/>
          </a:p>
        </p:txBody>
      </p:sp>
    </p:spTree>
    <p:extLst>
      <p:ext uri="{BB962C8B-B14F-4D97-AF65-F5344CB8AC3E}">
        <p14:creationId xmlns:p14="http://schemas.microsoft.com/office/powerpoint/2010/main" val="35510928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GFS? </a:t>
            </a:r>
          </a:p>
        </p:txBody>
      </p:sp>
      <p:sp>
        <p:nvSpPr>
          <p:cNvPr id="3" name="Content Placeholder 2"/>
          <p:cNvSpPr>
            <a:spLocks noGrp="1"/>
          </p:cNvSpPr>
          <p:nvPr>
            <p:ph idx="1"/>
          </p:nvPr>
        </p:nvSpPr>
        <p:spPr/>
        <p:txBody>
          <a:bodyPr/>
          <a:lstStyle/>
          <a:p>
            <a:r>
              <a:rPr lang="en-US" dirty="0"/>
              <a:t>Node failures happen frequently </a:t>
            </a:r>
            <a:endParaRPr lang="en-US" dirty="0">
              <a:effectLst/>
            </a:endParaRPr>
          </a:p>
          <a:p>
            <a:r>
              <a:rPr lang="en-US" dirty="0"/>
              <a:t>Files are huge – multi-GB </a:t>
            </a:r>
            <a:endParaRPr lang="en-US" dirty="0">
              <a:effectLst/>
            </a:endParaRPr>
          </a:p>
          <a:p>
            <a:r>
              <a:rPr lang="en-US" dirty="0"/>
              <a:t>Most files are modified by appending at the end </a:t>
            </a:r>
          </a:p>
          <a:p>
            <a:pPr lvl="1"/>
            <a:r>
              <a:rPr lang="en-US" dirty="0"/>
              <a:t>Random writes (and overwrites) are practically non-existent </a:t>
            </a:r>
          </a:p>
          <a:p>
            <a:r>
              <a:rPr lang="en-US" dirty="0"/>
              <a:t>High sustained bandwidth is more important than low latency</a:t>
            </a:r>
          </a:p>
          <a:p>
            <a:pPr lvl="1"/>
            <a:r>
              <a:rPr lang="en-US" dirty="0"/>
              <a:t>Place more priority on processing data in bulk </a:t>
            </a:r>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2103010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11792</TotalTime>
  <Words>4546</Words>
  <Application>Microsoft Macintosh PowerPoint</Application>
  <PresentationFormat>Widescreen</PresentationFormat>
  <Paragraphs>965</Paragraphs>
  <Slides>118</Slides>
  <Notes>26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118</vt:i4>
      </vt:variant>
    </vt:vector>
  </HeadingPairs>
  <TitlesOfParts>
    <vt:vector size="135" baseType="lpstr">
      <vt:lpstr>맑은 고딕</vt:lpstr>
      <vt:lpstr>Open Sans Cond Light</vt:lpstr>
      <vt:lpstr>Open Sans Condensed Bold</vt:lpstr>
      <vt:lpstr>Segoe UI</vt:lpstr>
      <vt:lpstr>游ゴシック</vt:lpstr>
      <vt:lpstr>游ゴシック Light</vt:lpstr>
      <vt:lpstr>Arial</vt:lpstr>
      <vt:lpstr>Calibri</vt:lpstr>
      <vt:lpstr>Calibri Light</vt:lpstr>
      <vt:lpstr>Courier</vt:lpstr>
      <vt:lpstr>Helvetica</vt:lpstr>
      <vt:lpstr>Helvetica Neue</vt:lpstr>
      <vt:lpstr>Mangal</vt:lpstr>
      <vt:lpstr>Times New Roman</vt:lpstr>
      <vt:lpstr>Verdana</vt:lpstr>
      <vt:lpstr>Wingdings</vt:lpstr>
      <vt:lpstr>Office Theme</vt:lpstr>
      <vt:lpstr>클라우드 기반 빅데이터 환경구축: 빅데이터 분석 및 머신러닝 환경 개요</vt:lpstr>
      <vt:lpstr>Course Goal</vt:lpstr>
      <vt:lpstr>Course Content</vt:lpstr>
      <vt:lpstr>Course Logistics</vt:lpstr>
      <vt:lpstr>빅데이터 분석 및 머신러닝 클라우드 (데이터센터) 환경</vt:lpstr>
      <vt:lpstr>Server Machine</vt:lpstr>
      <vt:lpstr>Software running on a server machine</vt:lpstr>
      <vt:lpstr>Datacenter is the new computer</vt:lpstr>
      <vt:lpstr>Datacenter</vt:lpstr>
      <vt:lpstr>Datacenter job</vt:lpstr>
      <vt:lpstr>Datacenter job running</vt:lpstr>
      <vt:lpstr>Datacenter structure</vt:lpstr>
      <vt:lpstr>Disaggregated datacenters</vt:lpstr>
      <vt:lpstr>Software running on a datacenter</vt:lpstr>
      <vt:lpstr>Software running on a datacenter</vt:lpstr>
      <vt:lpstr>Software running on a datacenter</vt:lpstr>
      <vt:lpstr>Datacenter software vs. server software</vt:lpstr>
      <vt:lpstr>Datacenter metrics</vt:lpstr>
      <vt:lpstr>Datacenter software performance and availability toolbox</vt:lpstr>
      <vt:lpstr>Cluster-level infrastructure software</vt:lpstr>
      <vt:lpstr>Two types of application services</vt:lpstr>
      <vt:lpstr>Resource manager</vt:lpstr>
      <vt:lpstr>Distributed key value store, file system</vt:lpstr>
      <vt:lpstr>Distributed key value store, file system</vt:lpstr>
      <vt:lpstr>High-level view of serving and analytics</vt:lpstr>
      <vt:lpstr>Serving systems</vt:lpstr>
      <vt:lpstr>Web search example</vt:lpstr>
      <vt:lpstr>Facebook web service</vt:lpstr>
      <vt:lpstr>Data analytics</vt:lpstr>
      <vt:lpstr>Spark big data stack</vt:lpstr>
      <vt:lpstr>Brief history of data analytics</vt:lpstr>
      <vt:lpstr>Dataflow systems</vt:lpstr>
      <vt:lpstr>Map Reduce: Programming</vt:lpstr>
      <vt:lpstr>Map Reduce: Physical Plan</vt:lpstr>
      <vt:lpstr>MapReduce WordCount Physical Execution</vt:lpstr>
      <vt:lpstr>Map Reduce runtime handles  scheduling, fault tolerance, scalability, elasticity </vt:lpstr>
      <vt:lpstr>Spark</vt:lpstr>
      <vt:lpstr>How much faster could jobs get from optimizing network performance? (NSDI 2015)</vt:lpstr>
      <vt:lpstr>How much faster could jobs get from optimizing disk performance? (NSDI 2015)</vt:lpstr>
      <vt:lpstr>Spark performance (NSDI 2015)</vt:lpstr>
      <vt:lpstr>Apache Nemo: A New Flexible Data Processing Framework (SNU SPL)</vt:lpstr>
      <vt:lpstr>Datacenter for AI</vt:lpstr>
      <vt:lpstr>PowerPoint Presentation</vt:lpstr>
      <vt:lpstr>Datacenter for AI:  a Server with GPUs</vt:lpstr>
      <vt:lpstr>AI-Optimized HW</vt:lpstr>
      <vt:lpstr>Datacenter for AI</vt:lpstr>
      <vt:lpstr>AI frameworks</vt:lpstr>
      <vt:lpstr>AI frameworks</vt:lpstr>
      <vt:lpstr>AI framework example: Tensorflow</vt:lpstr>
      <vt:lpstr>AI framework example: Tensorflow</vt:lpstr>
      <vt:lpstr>Cloud 환경</vt:lpstr>
      <vt:lpstr>Emulating an Internal Cluster in a Public Cloud </vt:lpstr>
      <vt:lpstr>PowerPoint Presentation</vt:lpstr>
      <vt:lpstr>PowerPoint Presentation</vt:lpstr>
      <vt:lpstr>Amazon Web Service (AWS)</vt:lpstr>
      <vt:lpstr>Amazon Web Service (AWS)</vt:lpstr>
      <vt:lpstr>Amazon Web Service (AWS) </vt:lpstr>
      <vt:lpstr>Private Cluster Setup (Co-located Compute and Long-term Storage)</vt:lpstr>
      <vt:lpstr>Amazon Infrastructure Setup</vt:lpstr>
      <vt:lpstr>Amazon EC2</vt:lpstr>
      <vt:lpstr>Amazon S3</vt:lpstr>
      <vt:lpstr>Amazon Infrastructure Setup</vt:lpstr>
      <vt:lpstr>Big Data Problem</vt:lpstr>
      <vt:lpstr>3Vs of Big Data</vt:lpstr>
      <vt:lpstr>Real-world Use Cases 1. Risk Modeling</vt:lpstr>
      <vt:lpstr>Real-world Use Cases 2. Customer Churn Analysis</vt:lpstr>
      <vt:lpstr>Real-world Use Cases 3. Recommendation Engine</vt:lpstr>
      <vt:lpstr>Real-world Use Cases 3. Recommendation Engine</vt:lpstr>
      <vt:lpstr>Real-world Use Cases 4. Ad Targeting</vt:lpstr>
      <vt:lpstr>Real-world Use Cases 5. Point-of-sale Transaction Analysis</vt:lpstr>
      <vt:lpstr>More Real-world Use Cases</vt:lpstr>
      <vt:lpstr>Big Data Analytics Systems from 10,000 Feet</vt:lpstr>
      <vt:lpstr>Big Data and Machine Learning Categories</vt:lpstr>
      <vt:lpstr>Systems Related to Data Processing / Machine Learning</vt:lpstr>
      <vt:lpstr>Systems Related to Data Processing / Machine Learning</vt:lpstr>
      <vt:lpstr>Cloudera Big Data Stack</vt:lpstr>
      <vt:lpstr>Spark Big Data Stack</vt:lpstr>
      <vt:lpstr>Apache Hadoop </vt:lpstr>
      <vt:lpstr>Design Principles</vt:lpstr>
      <vt:lpstr>Resource Manager/YARN</vt:lpstr>
      <vt:lpstr>Evolution</vt:lpstr>
      <vt:lpstr>Resource Request Interface</vt:lpstr>
      <vt:lpstr>Container</vt:lpstr>
      <vt:lpstr>Why Container?</vt:lpstr>
      <vt:lpstr>Modern Container</vt:lpstr>
      <vt:lpstr>Why Container?</vt:lpstr>
      <vt:lpstr>The Key to Make This Abstraction Work</vt:lpstr>
      <vt:lpstr>Containers as the Unit of Management </vt:lpstr>
      <vt:lpstr>YARN</vt:lpstr>
      <vt:lpstr>YARN</vt:lpstr>
      <vt:lpstr>YARN Architecture</vt:lpstr>
      <vt:lpstr>YARN Resource Manager, Node Manager, Application Master</vt:lpstr>
      <vt:lpstr>PowerPoint Presentation</vt:lpstr>
      <vt:lpstr>PowerPoint Presentation</vt:lpstr>
      <vt:lpstr>Managing YARN clusters</vt:lpstr>
      <vt:lpstr>HDFS (Inspired by GFS)</vt:lpstr>
      <vt:lpstr>Distributed Storage</vt:lpstr>
      <vt:lpstr>Distributed Storage</vt:lpstr>
      <vt:lpstr>Why GFS? </vt:lpstr>
      <vt:lpstr>Typical workloads on GFS </vt:lpstr>
      <vt:lpstr>Interface</vt:lpstr>
      <vt:lpstr>HDFS</vt:lpstr>
      <vt:lpstr>HDFS Architecture</vt:lpstr>
      <vt:lpstr>HDFS Architecture</vt:lpstr>
      <vt:lpstr>NameNode</vt:lpstr>
      <vt:lpstr>DataNode</vt:lpstr>
      <vt:lpstr>HDFS commands</vt:lpstr>
      <vt:lpstr>HDFS commands</vt:lpstr>
      <vt:lpstr>HDFS commands</vt:lpstr>
      <vt:lpstr>HBase (Inspired by BigTable)</vt:lpstr>
      <vt:lpstr>Data Store: NoSQL</vt:lpstr>
      <vt:lpstr>HBase</vt:lpstr>
      <vt:lpstr>HDFS vs HBase</vt:lpstr>
      <vt:lpstr>Data Model</vt:lpstr>
      <vt:lpstr>Data Model</vt:lpstr>
      <vt:lpstr>Data Model (In Another Way to Look At)</vt:lpstr>
      <vt:lpstr>Data Model</vt:lpstr>
      <vt:lpstr>Data Model Operations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Datacenter Software</dc:title>
  <dc:creator>Byung-Gon Chun</dc:creator>
  <cp:lastModifiedBy>Byung-Gon Chun</cp:lastModifiedBy>
  <cp:revision>839</cp:revision>
  <dcterms:created xsi:type="dcterms:W3CDTF">2018-01-28T23:34:18Z</dcterms:created>
  <dcterms:modified xsi:type="dcterms:W3CDTF">2018-03-21T21:52:56Z</dcterms:modified>
</cp:coreProperties>
</file>